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56" r:id="rId2"/>
    <p:sldId id="257" r:id="rId3"/>
    <p:sldId id="314" r:id="rId4"/>
    <p:sldId id="308" r:id="rId5"/>
    <p:sldId id="313" r:id="rId6"/>
    <p:sldId id="259" r:id="rId7"/>
    <p:sldId id="315" r:id="rId8"/>
    <p:sldId id="283" r:id="rId9"/>
    <p:sldId id="339" r:id="rId10"/>
    <p:sldId id="340" r:id="rId11"/>
    <p:sldId id="341" r:id="rId12"/>
    <p:sldId id="285" r:id="rId13"/>
    <p:sldId id="286" r:id="rId14"/>
    <p:sldId id="284" r:id="rId15"/>
    <p:sldId id="287" r:id="rId16"/>
    <p:sldId id="343" r:id="rId17"/>
    <p:sldId id="288" r:id="rId18"/>
    <p:sldId id="290" r:id="rId19"/>
    <p:sldId id="281" r:id="rId20"/>
    <p:sldId id="342" r:id="rId21"/>
    <p:sldId id="344" r:id="rId22"/>
    <p:sldId id="297" r:id="rId23"/>
    <p:sldId id="309" r:id="rId24"/>
    <p:sldId id="316" r:id="rId25"/>
    <p:sldId id="317" r:id="rId26"/>
    <p:sldId id="318" r:id="rId27"/>
    <p:sldId id="296" r:id="rId28"/>
    <p:sldId id="302" r:id="rId29"/>
    <p:sldId id="319" r:id="rId30"/>
    <p:sldId id="320" r:id="rId31"/>
    <p:sldId id="303" r:id="rId32"/>
    <p:sldId id="322" r:id="rId33"/>
    <p:sldId id="304" r:id="rId34"/>
    <p:sldId id="323" r:id="rId35"/>
    <p:sldId id="324" r:id="rId36"/>
    <p:sldId id="325" r:id="rId37"/>
    <p:sldId id="328" r:id="rId38"/>
    <p:sldId id="329" r:id="rId39"/>
    <p:sldId id="330" r:id="rId40"/>
    <p:sldId id="331" r:id="rId41"/>
    <p:sldId id="332" r:id="rId42"/>
    <p:sldId id="333" r:id="rId43"/>
    <p:sldId id="334" r:id="rId44"/>
    <p:sldId id="335" r:id="rId45"/>
    <p:sldId id="336" r:id="rId46"/>
    <p:sldId id="312"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000" autoAdjust="0"/>
    <p:restoredTop sz="94671" autoAdjust="0"/>
  </p:normalViewPr>
  <p:slideViewPr>
    <p:cSldViewPr snapToGrid="0">
      <p:cViewPr varScale="1">
        <p:scale>
          <a:sx n="66" d="100"/>
          <a:sy n="66" d="100"/>
        </p:scale>
        <p:origin x="-660"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3" d="100"/>
          <a:sy n="53" d="100"/>
        </p:scale>
        <p:origin x="-277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iagrams/_rels/data3.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3.xml.rels><?xml version="1.0" encoding="UTF-8" standalone="yes"?>
<Relationships xmlns="http://schemas.openxmlformats.org/package/2006/relationships"><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AD8522-E1D8-4100-9F9C-B922C6893C90}" type="doc">
      <dgm:prSet loTypeId="urn:microsoft.com/office/officeart/2005/8/layout/radial4" loCatId="relationship" qsTypeId="urn:microsoft.com/office/officeart/2005/8/quickstyle/simple5" qsCatId="simple" csTypeId="urn:microsoft.com/office/officeart/2005/8/colors/accent4_1" csCatId="accent4" phldr="1"/>
      <dgm:spPr/>
      <dgm:t>
        <a:bodyPr/>
        <a:lstStyle/>
        <a:p>
          <a:endParaRPr lang="en-US"/>
        </a:p>
      </dgm:t>
    </dgm:pt>
    <dgm:pt modelId="{EC912083-46BA-47EC-834F-B53C28E6D0BD}">
      <dgm:prSet phldrT="[Text]" custT="1"/>
      <dgm:spPr/>
      <dgm:t>
        <a:bodyPr/>
        <a:lstStyle/>
        <a:p>
          <a:r>
            <a:rPr lang="en-US" sz="2400" baseline="0" dirty="0" smtClean="0"/>
            <a:t>Strong Leader</a:t>
          </a:r>
          <a:endParaRPr lang="en-US" sz="2400" baseline="0" dirty="0"/>
        </a:p>
      </dgm:t>
    </dgm:pt>
    <dgm:pt modelId="{F1078060-4F1D-4792-900A-9DC3C71D1776}" type="parTrans" cxnId="{58B63ADD-6CB4-4181-ADBB-3F961B5EAB75}">
      <dgm:prSet/>
      <dgm:spPr/>
      <dgm:t>
        <a:bodyPr/>
        <a:lstStyle/>
        <a:p>
          <a:endParaRPr lang="en-US">
            <a:solidFill>
              <a:schemeClr val="tx1">
                <a:lumMod val="95000"/>
                <a:lumOff val="5000"/>
              </a:schemeClr>
            </a:solidFill>
          </a:endParaRPr>
        </a:p>
      </dgm:t>
    </dgm:pt>
    <dgm:pt modelId="{B4159C30-DBE3-473F-B6E7-4D39883C930F}" type="sibTrans" cxnId="{58B63ADD-6CB4-4181-ADBB-3F961B5EAB75}">
      <dgm:prSet/>
      <dgm:spPr/>
      <dgm:t>
        <a:bodyPr/>
        <a:lstStyle/>
        <a:p>
          <a:endParaRPr lang="en-US">
            <a:solidFill>
              <a:schemeClr val="tx1">
                <a:lumMod val="95000"/>
                <a:lumOff val="5000"/>
              </a:schemeClr>
            </a:solidFill>
          </a:endParaRPr>
        </a:p>
      </dgm:t>
    </dgm:pt>
    <dgm:pt modelId="{F0ED2BDD-5EFF-4B2D-AF97-3470E2C34E25}">
      <dgm:prSet phldrT="[Text]" custT="1"/>
      <dgm:spPr/>
      <dgm:t>
        <a:bodyPr/>
        <a:lstStyle/>
        <a:p>
          <a:endParaRPr lang="en-US"/>
        </a:p>
      </dgm:t>
    </dgm:pt>
    <dgm:pt modelId="{7BF5762E-CA5A-4A96-8A1D-4699EADF930C}" type="parTrans" cxnId="{F016BFB9-37DA-4093-BD60-A308E45ECEEC}">
      <dgm:prSet/>
      <dgm:spPr/>
      <dgm:t>
        <a:bodyPr/>
        <a:lstStyle/>
        <a:p>
          <a:endParaRPr lang="en-US">
            <a:solidFill>
              <a:schemeClr val="tx1">
                <a:lumMod val="95000"/>
                <a:lumOff val="5000"/>
              </a:schemeClr>
            </a:solidFill>
          </a:endParaRPr>
        </a:p>
      </dgm:t>
    </dgm:pt>
    <dgm:pt modelId="{6D32A681-E82D-4E18-A176-1E4E849D3EF8}" type="sibTrans" cxnId="{F016BFB9-37DA-4093-BD60-A308E45ECEEC}">
      <dgm:prSet/>
      <dgm:spPr/>
      <dgm:t>
        <a:bodyPr/>
        <a:lstStyle/>
        <a:p>
          <a:endParaRPr lang="en-US">
            <a:solidFill>
              <a:schemeClr val="tx1">
                <a:lumMod val="95000"/>
                <a:lumOff val="5000"/>
              </a:schemeClr>
            </a:solidFill>
          </a:endParaRPr>
        </a:p>
      </dgm:t>
    </dgm:pt>
    <dgm:pt modelId="{EE33DF1E-8F9C-4334-A6A3-B26F6CC659C7}">
      <dgm:prSet phldrT="[Text]" custT="1"/>
      <dgm:spPr/>
      <dgm:t>
        <a:bodyPr/>
        <a:lstStyle/>
        <a:p>
          <a:endParaRPr lang="en-US"/>
        </a:p>
      </dgm:t>
    </dgm:pt>
    <dgm:pt modelId="{7089E595-419A-443B-BD31-B556AE9E259C}" type="parTrans" cxnId="{17FB83F0-2F8F-4FF0-B937-9220DFDF4A9F}">
      <dgm:prSet/>
      <dgm:spPr/>
      <dgm:t>
        <a:bodyPr/>
        <a:lstStyle/>
        <a:p>
          <a:endParaRPr lang="en-US">
            <a:solidFill>
              <a:schemeClr val="tx1">
                <a:lumMod val="95000"/>
                <a:lumOff val="5000"/>
              </a:schemeClr>
            </a:solidFill>
          </a:endParaRPr>
        </a:p>
      </dgm:t>
    </dgm:pt>
    <dgm:pt modelId="{DB4F21EA-D11D-4A25-BF88-2413959F8ED0}" type="sibTrans" cxnId="{17FB83F0-2F8F-4FF0-B937-9220DFDF4A9F}">
      <dgm:prSet/>
      <dgm:spPr/>
      <dgm:t>
        <a:bodyPr/>
        <a:lstStyle/>
        <a:p>
          <a:endParaRPr lang="en-US">
            <a:solidFill>
              <a:schemeClr val="tx1">
                <a:lumMod val="95000"/>
                <a:lumOff val="5000"/>
              </a:schemeClr>
            </a:solidFill>
          </a:endParaRPr>
        </a:p>
      </dgm:t>
    </dgm:pt>
    <dgm:pt modelId="{92E41CC5-A69E-48AC-83CC-238366019E2C}">
      <dgm:prSet phldrT="[Text]" custT="1"/>
      <dgm:spPr/>
      <dgm:t>
        <a:bodyPr/>
        <a:lstStyle/>
        <a:p>
          <a:endParaRPr lang="en-US"/>
        </a:p>
      </dgm:t>
    </dgm:pt>
    <dgm:pt modelId="{723B8238-6919-4A56-8ECF-9B9A0C4B97FE}" type="parTrans" cxnId="{F1BA6508-69B2-4FC0-9AEF-C99FBD632D72}">
      <dgm:prSet/>
      <dgm:spPr/>
      <dgm:t>
        <a:bodyPr/>
        <a:lstStyle/>
        <a:p>
          <a:endParaRPr lang="en-US">
            <a:solidFill>
              <a:schemeClr val="tx1">
                <a:lumMod val="95000"/>
                <a:lumOff val="5000"/>
              </a:schemeClr>
            </a:solidFill>
          </a:endParaRPr>
        </a:p>
      </dgm:t>
    </dgm:pt>
    <dgm:pt modelId="{32A69BE9-AEF6-4FCA-BC11-01C5A74E57B9}" type="sibTrans" cxnId="{F1BA6508-69B2-4FC0-9AEF-C99FBD632D72}">
      <dgm:prSet/>
      <dgm:spPr/>
      <dgm:t>
        <a:bodyPr/>
        <a:lstStyle/>
        <a:p>
          <a:endParaRPr lang="en-US">
            <a:solidFill>
              <a:schemeClr val="tx1">
                <a:lumMod val="95000"/>
                <a:lumOff val="5000"/>
              </a:schemeClr>
            </a:solidFill>
          </a:endParaRPr>
        </a:p>
      </dgm:t>
    </dgm:pt>
    <dgm:pt modelId="{90C361AA-2018-4C64-85B8-1B02D7294D52}">
      <dgm:prSet phldrT="[Text]" custT="1"/>
      <dgm:spPr/>
      <dgm:t>
        <a:bodyPr/>
        <a:lstStyle/>
        <a:p>
          <a:endParaRPr lang="en-US"/>
        </a:p>
      </dgm:t>
    </dgm:pt>
    <dgm:pt modelId="{603F6C7C-3E9A-4081-9D7D-12468E39DCBF}" type="parTrans" cxnId="{F1CEBBAC-F2DA-4BD1-BF64-7DDF61C90F3E}">
      <dgm:prSet/>
      <dgm:spPr/>
      <dgm:t>
        <a:bodyPr/>
        <a:lstStyle/>
        <a:p>
          <a:endParaRPr lang="en-US">
            <a:solidFill>
              <a:schemeClr val="tx1">
                <a:lumMod val="95000"/>
                <a:lumOff val="5000"/>
              </a:schemeClr>
            </a:solidFill>
          </a:endParaRPr>
        </a:p>
      </dgm:t>
    </dgm:pt>
    <dgm:pt modelId="{D92F56F2-96E7-4FFE-ACBD-C0925B3382A1}" type="sibTrans" cxnId="{F1CEBBAC-F2DA-4BD1-BF64-7DDF61C90F3E}">
      <dgm:prSet/>
      <dgm:spPr/>
      <dgm:t>
        <a:bodyPr/>
        <a:lstStyle/>
        <a:p>
          <a:endParaRPr lang="en-US">
            <a:solidFill>
              <a:schemeClr val="tx1">
                <a:lumMod val="95000"/>
                <a:lumOff val="5000"/>
              </a:schemeClr>
            </a:solidFill>
          </a:endParaRPr>
        </a:p>
      </dgm:t>
    </dgm:pt>
    <dgm:pt modelId="{190C37DF-CCFE-4AE0-8B03-6025BB3A77AF}">
      <dgm:prSet phldrT="[Text]" custT="1"/>
      <dgm:spPr/>
      <dgm:t>
        <a:bodyPr/>
        <a:lstStyle/>
        <a:p>
          <a:endParaRPr lang="en-US"/>
        </a:p>
      </dgm:t>
    </dgm:pt>
    <dgm:pt modelId="{67E77B2F-D424-4E30-B065-1F985D463ADA}" type="parTrans" cxnId="{3557A156-06E6-46CA-B523-457E2B4D75BB}">
      <dgm:prSet/>
      <dgm:spPr/>
      <dgm:t>
        <a:bodyPr/>
        <a:lstStyle/>
        <a:p>
          <a:endParaRPr lang="en-US">
            <a:solidFill>
              <a:schemeClr val="tx1">
                <a:lumMod val="95000"/>
                <a:lumOff val="5000"/>
              </a:schemeClr>
            </a:solidFill>
          </a:endParaRPr>
        </a:p>
      </dgm:t>
    </dgm:pt>
    <dgm:pt modelId="{8D377E57-C52B-40C3-ACA8-B71344ED3355}" type="sibTrans" cxnId="{3557A156-06E6-46CA-B523-457E2B4D75BB}">
      <dgm:prSet/>
      <dgm:spPr/>
      <dgm:t>
        <a:bodyPr/>
        <a:lstStyle/>
        <a:p>
          <a:endParaRPr lang="en-US">
            <a:solidFill>
              <a:schemeClr val="tx1">
                <a:lumMod val="95000"/>
                <a:lumOff val="5000"/>
              </a:schemeClr>
            </a:solidFill>
          </a:endParaRPr>
        </a:p>
      </dgm:t>
    </dgm:pt>
    <dgm:pt modelId="{5B68F81C-94D5-4C30-A8C0-261049DB5627}">
      <dgm:prSet phldrT="[Text]" custT="1"/>
      <dgm:spPr/>
      <dgm:t>
        <a:bodyPr lIns="91440"/>
        <a:lstStyle/>
        <a:p>
          <a:r>
            <a:rPr lang="en-US" sz="1800" dirty="0" smtClean="0"/>
            <a:t> </a:t>
          </a:r>
          <a:r>
            <a:rPr lang="en-US" sz="2400" dirty="0" smtClean="0"/>
            <a:t>Focused on Ongoing RtI Vision</a:t>
          </a:r>
          <a:endParaRPr lang="en-US" sz="2400" baseline="0" dirty="0"/>
        </a:p>
      </dgm:t>
    </dgm:pt>
    <dgm:pt modelId="{2F1F41A7-8F8A-4827-A279-FC6C97F182E0}" type="parTrans" cxnId="{A837D273-7392-4AB2-A1EB-B0E9EB732A27}">
      <dgm:prSet/>
      <dgm:spPr>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gradFill>
      </dgm:spPr>
      <dgm:t>
        <a:bodyPr/>
        <a:lstStyle/>
        <a:p>
          <a:endParaRPr lang="en-US">
            <a:solidFill>
              <a:schemeClr val="tx1">
                <a:lumMod val="95000"/>
                <a:lumOff val="5000"/>
              </a:schemeClr>
            </a:solidFill>
          </a:endParaRPr>
        </a:p>
      </dgm:t>
    </dgm:pt>
    <dgm:pt modelId="{5E99ECD8-E2FB-4521-AED0-9A90FF19CBE3}" type="sibTrans" cxnId="{A837D273-7392-4AB2-A1EB-B0E9EB732A27}">
      <dgm:prSet/>
      <dgm:spPr/>
      <dgm:t>
        <a:bodyPr/>
        <a:lstStyle/>
        <a:p>
          <a:endParaRPr lang="en-US">
            <a:solidFill>
              <a:schemeClr val="tx1">
                <a:lumMod val="95000"/>
                <a:lumOff val="5000"/>
              </a:schemeClr>
            </a:solidFill>
          </a:endParaRPr>
        </a:p>
      </dgm:t>
    </dgm:pt>
    <dgm:pt modelId="{A26AF4EE-97B9-408B-8B87-AB3D8BB99DB3}">
      <dgm:prSet phldrT="[Text]" custT="1"/>
      <dgm:spPr/>
      <dgm:t>
        <a:bodyPr/>
        <a:lstStyle/>
        <a:p>
          <a:endParaRPr lang="en-US"/>
        </a:p>
      </dgm:t>
    </dgm:pt>
    <dgm:pt modelId="{816666B1-9447-4BD7-9177-7411A828D757}" type="parTrans" cxnId="{02D6019F-0E48-4C16-9A2A-F517086AD913}">
      <dgm:prSet/>
      <dgm:spPr/>
      <dgm:t>
        <a:bodyPr/>
        <a:lstStyle/>
        <a:p>
          <a:endParaRPr lang="en-US">
            <a:solidFill>
              <a:schemeClr val="tx1">
                <a:lumMod val="95000"/>
                <a:lumOff val="5000"/>
              </a:schemeClr>
            </a:solidFill>
          </a:endParaRPr>
        </a:p>
      </dgm:t>
    </dgm:pt>
    <dgm:pt modelId="{B15D0A44-C292-4988-A748-CD5B5E81DFD0}" type="sibTrans" cxnId="{02D6019F-0E48-4C16-9A2A-F517086AD913}">
      <dgm:prSet/>
      <dgm:spPr/>
      <dgm:t>
        <a:bodyPr/>
        <a:lstStyle/>
        <a:p>
          <a:endParaRPr lang="en-US">
            <a:solidFill>
              <a:schemeClr val="tx1">
                <a:lumMod val="95000"/>
                <a:lumOff val="5000"/>
              </a:schemeClr>
            </a:solidFill>
          </a:endParaRPr>
        </a:p>
      </dgm:t>
    </dgm:pt>
    <dgm:pt modelId="{DFFBC643-74FB-406B-BAF6-FBA4AC932E8F}">
      <dgm:prSet phldrT="[Text]" custT="1"/>
      <dgm:spPr/>
      <dgm:t>
        <a:bodyPr lIns="91440"/>
        <a:lstStyle/>
        <a:p>
          <a:r>
            <a:rPr lang="en-US" sz="1800" dirty="0" smtClean="0"/>
            <a:t> </a:t>
          </a:r>
          <a:r>
            <a:rPr lang="en-US" sz="2400" dirty="0" smtClean="0"/>
            <a:t>Well versed in District RtI  Philosophy</a:t>
          </a:r>
          <a:endParaRPr lang="en-US" sz="2400" baseline="0" dirty="0"/>
        </a:p>
      </dgm:t>
    </dgm:pt>
    <dgm:pt modelId="{CCFAC57D-0FD2-4B1D-805C-4A72131DFBF7}" type="parTrans" cxnId="{F07F5C3E-FBCD-4F6E-B4AE-DA87D7A994A2}">
      <dgm:prSet/>
      <dgm:spPr>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gradFill>
      </dgm:spPr>
      <dgm:t>
        <a:bodyPr/>
        <a:lstStyle/>
        <a:p>
          <a:endParaRPr lang="en-US"/>
        </a:p>
      </dgm:t>
    </dgm:pt>
    <dgm:pt modelId="{D69804DC-7240-4732-8B8F-9F69BB840134}" type="sibTrans" cxnId="{F07F5C3E-FBCD-4F6E-B4AE-DA87D7A994A2}">
      <dgm:prSet/>
      <dgm:spPr/>
      <dgm:t>
        <a:bodyPr/>
        <a:lstStyle/>
        <a:p>
          <a:endParaRPr lang="en-US"/>
        </a:p>
      </dgm:t>
    </dgm:pt>
    <dgm:pt modelId="{912ED86E-BBED-4540-BB29-D991636BF10A}">
      <dgm:prSet phldrT="[Text]" custT="1"/>
      <dgm:spPr/>
      <dgm:t>
        <a:bodyPr lIns="91440"/>
        <a:lstStyle/>
        <a:p>
          <a:r>
            <a:rPr lang="en-US" sz="2400" dirty="0" smtClean="0"/>
            <a:t>Uses ongoing evaluation of needs to drive resource allocation and professional development</a:t>
          </a:r>
          <a:endParaRPr lang="en-US" sz="2400" baseline="0" dirty="0"/>
        </a:p>
      </dgm:t>
    </dgm:pt>
    <dgm:pt modelId="{43448CD8-1589-4649-AC5C-E16A20927BBB}" type="parTrans" cxnId="{2B983DF6-CBD4-403A-B93F-D175700F26CE}">
      <dgm:prSet/>
      <dgm:spPr>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gradFill>
      </dgm:spPr>
      <dgm:t>
        <a:bodyPr/>
        <a:lstStyle/>
        <a:p>
          <a:endParaRPr lang="en-US"/>
        </a:p>
      </dgm:t>
    </dgm:pt>
    <dgm:pt modelId="{91B9F569-8D42-48A0-9B44-EBC611DA04A9}" type="sibTrans" cxnId="{2B983DF6-CBD4-403A-B93F-D175700F26CE}">
      <dgm:prSet/>
      <dgm:spPr/>
      <dgm:t>
        <a:bodyPr/>
        <a:lstStyle/>
        <a:p>
          <a:endParaRPr lang="en-US"/>
        </a:p>
      </dgm:t>
    </dgm:pt>
    <dgm:pt modelId="{8965E71A-D63C-4463-8B4C-6AE6F32E1B2D}">
      <dgm:prSet phldrT="[Text]" custScaleX="88281" custScaleY="97037" custRadScaleRad="117243"/>
      <dgm:spPr/>
      <dgm:t>
        <a:bodyPr/>
        <a:lstStyle/>
        <a:p>
          <a:endParaRPr lang="en-US"/>
        </a:p>
      </dgm:t>
    </dgm:pt>
    <dgm:pt modelId="{F749645E-5DBB-4853-9877-B0B0BB82FD7A}" type="parTrans" cxnId="{84B376BA-EAA9-477B-B827-E4A8E29DECAF}">
      <dgm:prSet custScaleX="70595" custScaleY="70595"/>
      <dgm:spPr/>
      <dgm:t>
        <a:bodyPr/>
        <a:lstStyle/>
        <a:p>
          <a:endParaRPr lang="en-US"/>
        </a:p>
      </dgm:t>
    </dgm:pt>
    <dgm:pt modelId="{F42E283E-BAE2-4E9B-BA65-E360F7451C6F}" type="sibTrans" cxnId="{84B376BA-EAA9-477B-B827-E4A8E29DECAF}">
      <dgm:prSet/>
      <dgm:spPr/>
      <dgm:t>
        <a:bodyPr/>
        <a:lstStyle/>
        <a:p>
          <a:endParaRPr lang="en-US"/>
        </a:p>
      </dgm:t>
    </dgm:pt>
    <dgm:pt modelId="{802BC45E-47AB-48C0-818D-03A86B330903}">
      <dgm:prSet phldrT="[Text]" custT="1"/>
      <dgm:spPr/>
      <dgm:t>
        <a:bodyPr/>
        <a:lstStyle/>
        <a:p>
          <a:endParaRPr lang="en-US" dirty="0"/>
        </a:p>
      </dgm:t>
    </dgm:pt>
    <dgm:pt modelId="{A90EB65D-D915-4E03-89D0-739B7FE2797E}" type="parTrans" cxnId="{24A5E871-66E4-498E-ACF4-AFD30D6A7DE0}">
      <dgm:prSet/>
      <dgm:spPr/>
      <dgm:t>
        <a:bodyPr/>
        <a:lstStyle/>
        <a:p>
          <a:endParaRPr lang="en-US"/>
        </a:p>
      </dgm:t>
    </dgm:pt>
    <dgm:pt modelId="{CF7EA020-2C64-48A2-93C9-45FF90E63E87}" type="sibTrans" cxnId="{24A5E871-66E4-498E-ACF4-AFD30D6A7DE0}">
      <dgm:prSet/>
      <dgm:spPr/>
      <dgm:t>
        <a:bodyPr/>
        <a:lstStyle/>
        <a:p>
          <a:endParaRPr lang="en-US"/>
        </a:p>
      </dgm:t>
    </dgm:pt>
    <dgm:pt modelId="{BA0D874C-1F84-4D54-90D5-622FF35937C4}" type="pres">
      <dgm:prSet presAssocID="{1BAD8522-E1D8-4100-9F9C-B922C6893C90}" presName="cycle" presStyleCnt="0">
        <dgm:presLayoutVars>
          <dgm:chMax val="1"/>
          <dgm:dir/>
          <dgm:animLvl val="ctr"/>
          <dgm:resizeHandles val="exact"/>
        </dgm:presLayoutVars>
      </dgm:prSet>
      <dgm:spPr/>
      <dgm:t>
        <a:bodyPr/>
        <a:lstStyle/>
        <a:p>
          <a:endParaRPr lang="en-US"/>
        </a:p>
      </dgm:t>
    </dgm:pt>
    <dgm:pt modelId="{FB7E59E6-3173-4B34-ACCB-948971EDD5C1}" type="pres">
      <dgm:prSet presAssocID="{EC912083-46BA-47EC-834F-B53C28E6D0BD}" presName="centerShape" presStyleLbl="node0" presStyleIdx="0" presStyleCnt="1" custScaleX="114060" custScaleY="107064"/>
      <dgm:spPr/>
      <dgm:t>
        <a:bodyPr/>
        <a:lstStyle/>
        <a:p>
          <a:endParaRPr lang="en-US"/>
        </a:p>
      </dgm:t>
    </dgm:pt>
    <dgm:pt modelId="{8D28FD79-3D5B-4575-A79C-D6A6BB43933D}" type="pres">
      <dgm:prSet presAssocID="{2F1F41A7-8F8A-4827-A279-FC6C97F182E0}" presName="parTrans" presStyleLbl="bgSibTrans2D1" presStyleIdx="0" presStyleCnt="3" custScaleX="70595" custScaleY="70595"/>
      <dgm:spPr/>
      <dgm:t>
        <a:bodyPr/>
        <a:lstStyle/>
        <a:p>
          <a:endParaRPr lang="en-US"/>
        </a:p>
      </dgm:t>
    </dgm:pt>
    <dgm:pt modelId="{163E7611-D7C7-4547-93B9-457783105F04}" type="pres">
      <dgm:prSet presAssocID="{5B68F81C-94D5-4C30-A8C0-261049DB5627}" presName="node" presStyleLbl="node1" presStyleIdx="0" presStyleCnt="3" custScaleX="88281" custScaleY="97037" custRadScaleRad="111725" custRadScaleInc="11624">
        <dgm:presLayoutVars>
          <dgm:bulletEnabled val="1"/>
        </dgm:presLayoutVars>
      </dgm:prSet>
      <dgm:spPr/>
      <dgm:t>
        <a:bodyPr/>
        <a:lstStyle/>
        <a:p>
          <a:endParaRPr lang="en-US"/>
        </a:p>
      </dgm:t>
    </dgm:pt>
    <dgm:pt modelId="{72A03C05-1946-4EED-B18B-579546CBDB34}" type="pres">
      <dgm:prSet presAssocID="{CCFAC57D-0FD2-4B1D-805C-4A72131DFBF7}" presName="parTrans" presStyleLbl="bgSibTrans2D1" presStyleIdx="1" presStyleCnt="3" custScaleX="70595" custScaleY="70595"/>
      <dgm:spPr/>
      <dgm:t>
        <a:bodyPr/>
        <a:lstStyle/>
        <a:p>
          <a:endParaRPr lang="en-US"/>
        </a:p>
      </dgm:t>
    </dgm:pt>
    <dgm:pt modelId="{7C1869DB-6DFC-4AD0-A6F1-9064FB236B48}" type="pres">
      <dgm:prSet presAssocID="{DFFBC643-74FB-406B-BAF6-FBA4AC932E8F}" presName="node" presStyleLbl="node1" presStyleIdx="1" presStyleCnt="3" custScaleX="88281" custScaleY="97037" custRadScaleRad="107931" custRadScaleInc="-3159">
        <dgm:presLayoutVars>
          <dgm:bulletEnabled val="1"/>
        </dgm:presLayoutVars>
      </dgm:prSet>
      <dgm:spPr/>
      <dgm:t>
        <a:bodyPr/>
        <a:lstStyle/>
        <a:p>
          <a:endParaRPr lang="en-US"/>
        </a:p>
      </dgm:t>
    </dgm:pt>
    <dgm:pt modelId="{A3DF1C83-1DDF-462F-9FD2-C72526A81966}" type="pres">
      <dgm:prSet presAssocID="{43448CD8-1589-4649-AC5C-E16A20927BBB}" presName="parTrans" presStyleLbl="bgSibTrans2D1" presStyleIdx="2" presStyleCnt="3" custScaleX="70595" custScaleY="70595" custLinFactNeighborX="-7881" custLinFactNeighborY="8727"/>
      <dgm:spPr/>
      <dgm:t>
        <a:bodyPr/>
        <a:lstStyle/>
        <a:p>
          <a:endParaRPr lang="en-US"/>
        </a:p>
      </dgm:t>
    </dgm:pt>
    <dgm:pt modelId="{75FB5BCF-7D0C-458E-BCBB-312EBB33E883}" type="pres">
      <dgm:prSet presAssocID="{912ED86E-BBED-4540-BB29-D991636BF10A}" presName="node" presStyleLbl="node1" presStyleIdx="2" presStyleCnt="3" custScaleX="88281" custScaleY="203362" custRadScaleRad="110032" custRadScaleInc="-12954">
        <dgm:presLayoutVars>
          <dgm:bulletEnabled val="1"/>
        </dgm:presLayoutVars>
      </dgm:prSet>
      <dgm:spPr/>
      <dgm:t>
        <a:bodyPr/>
        <a:lstStyle/>
        <a:p>
          <a:endParaRPr lang="en-US"/>
        </a:p>
      </dgm:t>
    </dgm:pt>
  </dgm:ptLst>
  <dgm:cxnLst>
    <dgm:cxn modelId="{58B63ADD-6CB4-4181-ADBB-3F961B5EAB75}" srcId="{1BAD8522-E1D8-4100-9F9C-B922C6893C90}" destId="{EC912083-46BA-47EC-834F-B53C28E6D0BD}" srcOrd="0" destOrd="0" parTransId="{F1078060-4F1D-4792-900A-9DC3C71D1776}" sibTransId="{B4159C30-DBE3-473F-B6E7-4D39883C930F}"/>
    <dgm:cxn modelId="{2B983DF6-CBD4-403A-B93F-D175700F26CE}" srcId="{EC912083-46BA-47EC-834F-B53C28E6D0BD}" destId="{912ED86E-BBED-4540-BB29-D991636BF10A}" srcOrd="2" destOrd="0" parTransId="{43448CD8-1589-4649-AC5C-E16A20927BBB}" sibTransId="{91B9F569-8D42-48A0-9B44-EBC611DA04A9}"/>
    <dgm:cxn modelId="{14C02FDD-71F1-4529-B97B-E69D13B8CB59}" type="presOf" srcId="{CCFAC57D-0FD2-4B1D-805C-4A72131DFBF7}" destId="{72A03C05-1946-4EED-B18B-579546CBDB34}" srcOrd="0" destOrd="0" presId="urn:microsoft.com/office/officeart/2005/8/layout/radial4"/>
    <dgm:cxn modelId="{02D6019F-0E48-4C16-9A2A-F517086AD913}" srcId="{92E41CC5-A69E-48AC-83CC-238366019E2C}" destId="{A26AF4EE-97B9-408B-8B87-AB3D8BB99DB3}" srcOrd="0" destOrd="0" parTransId="{816666B1-9447-4BD7-9177-7411A828D757}" sibTransId="{B15D0A44-C292-4988-A748-CD5B5E81DFD0}"/>
    <dgm:cxn modelId="{F07F5C3E-FBCD-4F6E-B4AE-DA87D7A994A2}" srcId="{EC912083-46BA-47EC-834F-B53C28E6D0BD}" destId="{DFFBC643-74FB-406B-BAF6-FBA4AC932E8F}" srcOrd="1" destOrd="0" parTransId="{CCFAC57D-0FD2-4B1D-805C-4A72131DFBF7}" sibTransId="{D69804DC-7240-4732-8B8F-9F69BB840134}"/>
    <dgm:cxn modelId="{3A00E475-B76D-4986-8554-842B3B2C7FCD}" type="presOf" srcId="{DFFBC643-74FB-406B-BAF6-FBA4AC932E8F}" destId="{7C1869DB-6DFC-4AD0-A6F1-9064FB236B48}" srcOrd="0" destOrd="0" presId="urn:microsoft.com/office/officeart/2005/8/layout/radial4"/>
    <dgm:cxn modelId="{831A4039-68F3-4627-B40E-27063D73126C}" type="presOf" srcId="{1BAD8522-E1D8-4100-9F9C-B922C6893C90}" destId="{BA0D874C-1F84-4D54-90D5-622FF35937C4}" srcOrd="0" destOrd="0" presId="urn:microsoft.com/office/officeart/2005/8/layout/radial4"/>
    <dgm:cxn modelId="{533021D7-DC66-4D59-A2D9-431E9A980F35}" type="presOf" srcId="{5B68F81C-94D5-4C30-A8C0-261049DB5627}" destId="{163E7611-D7C7-4547-93B9-457783105F04}" srcOrd="0" destOrd="0" presId="urn:microsoft.com/office/officeart/2005/8/layout/radial4"/>
    <dgm:cxn modelId="{24A5E871-66E4-498E-ACF4-AFD30D6A7DE0}" srcId="{1BAD8522-E1D8-4100-9F9C-B922C6893C90}" destId="{802BC45E-47AB-48C0-818D-03A86B330903}" srcOrd="2" destOrd="0" parTransId="{A90EB65D-D915-4E03-89D0-739B7FE2797E}" sibTransId="{CF7EA020-2C64-48A2-93C9-45FF90E63E87}"/>
    <dgm:cxn modelId="{17FB83F0-2F8F-4FF0-B937-9220DFDF4A9F}" srcId="{1BAD8522-E1D8-4100-9F9C-B922C6893C90}" destId="{EE33DF1E-8F9C-4334-A6A3-B26F6CC659C7}" srcOrd="3" destOrd="0" parTransId="{7089E595-419A-443B-BD31-B556AE9E259C}" sibTransId="{DB4F21EA-D11D-4A25-BF88-2413959F8ED0}"/>
    <dgm:cxn modelId="{A5380940-3BAD-458B-963C-0094E20C0702}" type="presOf" srcId="{EC912083-46BA-47EC-834F-B53C28E6D0BD}" destId="{FB7E59E6-3173-4B34-ACCB-948971EDD5C1}" srcOrd="0" destOrd="0" presId="urn:microsoft.com/office/officeart/2005/8/layout/radial4"/>
    <dgm:cxn modelId="{F1CEBBAC-F2DA-4BD1-BF64-7DDF61C90F3E}" srcId="{EE33DF1E-8F9C-4334-A6A3-B26F6CC659C7}" destId="{90C361AA-2018-4C64-85B8-1B02D7294D52}" srcOrd="0" destOrd="0" parTransId="{603F6C7C-3E9A-4081-9D7D-12468E39DCBF}" sibTransId="{D92F56F2-96E7-4FFE-ACBD-C0925B3382A1}"/>
    <dgm:cxn modelId="{A7EDEF4E-F02B-435A-BA00-44F193C6662B}" type="presOf" srcId="{43448CD8-1589-4649-AC5C-E16A20927BBB}" destId="{A3DF1C83-1DDF-462F-9FD2-C72526A81966}" srcOrd="0" destOrd="0" presId="urn:microsoft.com/office/officeart/2005/8/layout/radial4"/>
    <dgm:cxn modelId="{3557A156-06E6-46CA-B523-457E2B4D75BB}" srcId="{802BC45E-47AB-48C0-818D-03A86B330903}" destId="{190C37DF-CCFE-4AE0-8B03-6025BB3A77AF}" srcOrd="0" destOrd="0" parTransId="{67E77B2F-D424-4E30-B065-1F985D463ADA}" sibTransId="{8D377E57-C52B-40C3-ACA8-B71344ED3355}"/>
    <dgm:cxn modelId="{A837D273-7392-4AB2-A1EB-B0E9EB732A27}" srcId="{EC912083-46BA-47EC-834F-B53C28E6D0BD}" destId="{5B68F81C-94D5-4C30-A8C0-261049DB5627}" srcOrd="0" destOrd="0" parTransId="{2F1F41A7-8F8A-4827-A279-FC6C97F182E0}" sibTransId="{5E99ECD8-E2FB-4521-AED0-9A90FF19CBE3}"/>
    <dgm:cxn modelId="{F016BFB9-37DA-4093-BD60-A308E45ECEEC}" srcId="{1BAD8522-E1D8-4100-9F9C-B922C6893C90}" destId="{F0ED2BDD-5EFF-4B2D-AF97-3470E2C34E25}" srcOrd="1" destOrd="0" parTransId="{7BF5762E-CA5A-4A96-8A1D-4699EADF930C}" sibTransId="{6D32A681-E82D-4E18-A176-1E4E849D3EF8}"/>
    <dgm:cxn modelId="{8501AABF-FF31-41CB-9406-5C01952919EB}" type="presOf" srcId="{2F1F41A7-8F8A-4827-A279-FC6C97F182E0}" destId="{8D28FD79-3D5B-4575-A79C-D6A6BB43933D}" srcOrd="0" destOrd="0" presId="urn:microsoft.com/office/officeart/2005/8/layout/radial4"/>
    <dgm:cxn modelId="{84B376BA-EAA9-477B-B827-E4A8E29DECAF}" srcId="{1BAD8522-E1D8-4100-9F9C-B922C6893C90}" destId="{8965E71A-D63C-4463-8B4C-6AE6F32E1B2D}" srcOrd="5" destOrd="0" parTransId="{F749645E-5DBB-4853-9877-B0B0BB82FD7A}" sibTransId="{F42E283E-BAE2-4E9B-BA65-E360F7451C6F}"/>
    <dgm:cxn modelId="{F1BA6508-69B2-4FC0-9AEF-C99FBD632D72}" srcId="{1BAD8522-E1D8-4100-9F9C-B922C6893C90}" destId="{92E41CC5-A69E-48AC-83CC-238366019E2C}" srcOrd="4" destOrd="0" parTransId="{723B8238-6919-4A56-8ECF-9B9A0C4B97FE}" sibTransId="{32A69BE9-AEF6-4FCA-BC11-01C5A74E57B9}"/>
    <dgm:cxn modelId="{A22E4558-86BA-4592-9E32-9A3042961F75}" type="presOf" srcId="{912ED86E-BBED-4540-BB29-D991636BF10A}" destId="{75FB5BCF-7D0C-458E-BCBB-312EBB33E883}" srcOrd="0" destOrd="0" presId="urn:microsoft.com/office/officeart/2005/8/layout/radial4"/>
    <dgm:cxn modelId="{DBCD35E5-A98C-49FB-9DBA-0F5D57E9A406}" type="presParOf" srcId="{BA0D874C-1F84-4D54-90D5-622FF35937C4}" destId="{FB7E59E6-3173-4B34-ACCB-948971EDD5C1}" srcOrd="0" destOrd="0" presId="urn:microsoft.com/office/officeart/2005/8/layout/radial4"/>
    <dgm:cxn modelId="{59C6358D-7020-40E3-A93B-E7E0B2446AD4}" type="presParOf" srcId="{BA0D874C-1F84-4D54-90D5-622FF35937C4}" destId="{8D28FD79-3D5B-4575-A79C-D6A6BB43933D}" srcOrd="1" destOrd="0" presId="urn:microsoft.com/office/officeart/2005/8/layout/radial4"/>
    <dgm:cxn modelId="{27A42078-68B8-4ADA-BE02-77C37AF646D3}" type="presParOf" srcId="{BA0D874C-1F84-4D54-90D5-622FF35937C4}" destId="{163E7611-D7C7-4547-93B9-457783105F04}" srcOrd="2" destOrd="0" presId="urn:microsoft.com/office/officeart/2005/8/layout/radial4"/>
    <dgm:cxn modelId="{6A4759F5-880A-4F22-A343-35B6FD6016A7}" type="presParOf" srcId="{BA0D874C-1F84-4D54-90D5-622FF35937C4}" destId="{72A03C05-1946-4EED-B18B-579546CBDB34}" srcOrd="3" destOrd="0" presId="urn:microsoft.com/office/officeart/2005/8/layout/radial4"/>
    <dgm:cxn modelId="{741A80A9-2B7F-4938-8DC9-43843561F594}" type="presParOf" srcId="{BA0D874C-1F84-4D54-90D5-622FF35937C4}" destId="{7C1869DB-6DFC-4AD0-A6F1-9064FB236B48}" srcOrd="4" destOrd="0" presId="urn:microsoft.com/office/officeart/2005/8/layout/radial4"/>
    <dgm:cxn modelId="{06F7B194-3BE6-45E6-9110-64E5F68118F0}" type="presParOf" srcId="{BA0D874C-1F84-4D54-90D5-622FF35937C4}" destId="{A3DF1C83-1DDF-462F-9FD2-C72526A81966}" srcOrd="5" destOrd="0" presId="urn:microsoft.com/office/officeart/2005/8/layout/radial4"/>
    <dgm:cxn modelId="{8CEA71F2-A658-40DA-8C06-87056A062122}" type="presParOf" srcId="{BA0D874C-1F84-4D54-90D5-622FF35937C4}" destId="{75FB5BCF-7D0C-458E-BCBB-312EBB33E883}"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1CCC1B-637E-4D8C-99D3-75845FE0A6D3}" type="doc">
      <dgm:prSet loTypeId="urn:microsoft.com/office/officeart/2005/8/layout/arrow2" loCatId="process" qsTypeId="urn:microsoft.com/office/officeart/2005/8/quickstyle/simple1" qsCatId="simple" csTypeId="urn:microsoft.com/office/officeart/2005/8/colors/accent1_2" csCatId="accent1" phldr="1"/>
      <dgm:spPr/>
    </dgm:pt>
    <dgm:pt modelId="{DA9DEF30-8FC8-4130-A2A4-E0185CBCFAA5}">
      <dgm:prSet phldrT="[Text]" custT="1"/>
      <dgm:spPr/>
      <dgm:t>
        <a:bodyPr/>
        <a:lstStyle/>
        <a:p>
          <a:r>
            <a:rPr lang="en-US" sz="2400" dirty="0" smtClean="0"/>
            <a:t>Study and plan ongoing RtI development.</a:t>
          </a:r>
          <a:endParaRPr lang="en-US" sz="2400" dirty="0"/>
        </a:p>
      </dgm:t>
    </dgm:pt>
    <dgm:pt modelId="{0E17FF00-C839-4E84-9DA1-1309F22D85A2}" type="parTrans" cxnId="{953E4AD5-0BB1-4BC9-9E69-874DDC9EC2E1}">
      <dgm:prSet/>
      <dgm:spPr/>
      <dgm:t>
        <a:bodyPr/>
        <a:lstStyle/>
        <a:p>
          <a:endParaRPr lang="en-US"/>
        </a:p>
      </dgm:t>
    </dgm:pt>
    <dgm:pt modelId="{229B4A2E-D76F-49B2-95E1-FD6CA31BFEB8}" type="sibTrans" cxnId="{953E4AD5-0BB1-4BC9-9E69-874DDC9EC2E1}">
      <dgm:prSet/>
      <dgm:spPr/>
      <dgm:t>
        <a:bodyPr/>
        <a:lstStyle/>
        <a:p>
          <a:endParaRPr lang="en-US"/>
        </a:p>
      </dgm:t>
    </dgm:pt>
    <dgm:pt modelId="{7DC142D9-5B8C-4005-BB86-6D11EC72DD69}">
      <dgm:prSet phldrT="[Text]" custT="1"/>
      <dgm:spPr/>
      <dgm:t>
        <a:bodyPr/>
        <a:lstStyle/>
        <a:p>
          <a:r>
            <a:rPr lang="en-US" sz="2400" dirty="0" smtClean="0"/>
            <a:t>Embed data based decisions across all systems</a:t>
          </a:r>
          <a:endParaRPr lang="en-US" sz="2400" dirty="0"/>
        </a:p>
      </dgm:t>
    </dgm:pt>
    <dgm:pt modelId="{B0685328-3254-43DA-AE5B-C459BD38DE2F}" type="parTrans" cxnId="{85062C5B-9688-4791-9DC0-520BD93F275F}">
      <dgm:prSet/>
      <dgm:spPr/>
      <dgm:t>
        <a:bodyPr/>
        <a:lstStyle/>
        <a:p>
          <a:endParaRPr lang="en-US"/>
        </a:p>
      </dgm:t>
    </dgm:pt>
    <dgm:pt modelId="{6B42FB4C-3D32-4B06-9BEF-30902C2FFBB0}" type="sibTrans" cxnId="{85062C5B-9688-4791-9DC0-520BD93F275F}">
      <dgm:prSet/>
      <dgm:spPr/>
      <dgm:t>
        <a:bodyPr/>
        <a:lstStyle/>
        <a:p>
          <a:endParaRPr lang="en-US"/>
        </a:p>
      </dgm:t>
    </dgm:pt>
    <dgm:pt modelId="{480DE764-0844-43DC-84AE-10A94632E61B}">
      <dgm:prSet phldrT="[Text]" custT="1"/>
      <dgm:spPr/>
      <dgm:t>
        <a:bodyPr/>
        <a:lstStyle/>
        <a:p>
          <a:r>
            <a:rPr lang="en-US" sz="2400" dirty="0" smtClean="0"/>
            <a:t>Use hybrid model of problem solving.</a:t>
          </a:r>
          <a:endParaRPr lang="en-US" sz="2400" dirty="0"/>
        </a:p>
      </dgm:t>
    </dgm:pt>
    <dgm:pt modelId="{AD73FCEF-D6EE-42B0-A1FE-3019841DCF22}" type="parTrans" cxnId="{D108441A-58A9-4CE6-9287-68AC3795B679}">
      <dgm:prSet/>
      <dgm:spPr/>
      <dgm:t>
        <a:bodyPr/>
        <a:lstStyle/>
        <a:p>
          <a:endParaRPr lang="en-US"/>
        </a:p>
      </dgm:t>
    </dgm:pt>
    <dgm:pt modelId="{FC5F0F95-89A6-447A-85D2-456C8C9B5E5F}" type="sibTrans" cxnId="{D108441A-58A9-4CE6-9287-68AC3795B679}">
      <dgm:prSet/>
      <dgm:spPr/>
      <dgm:t>
        <a:bodyPr/>
        <a:lstStyle/>
        <a:p>
          <a:endParaRPr lang="en-US"/>
        </a:p>
      </dgm:t>
    </dgm:pt>
    <dgm:pt modelId="{5ECBF896-E950-434F-BF88-313F1561E697}" type="pres">
      <dgm:prSet presAssocID="{4E1CCC1B-637E-4D8C-99D3-75845FE0A6D3}" presName="arrowDiagram" presStyleCnt="0">
        <dgm:presLayoutVars>
          <dgm:chMax val="5"/>
          <dgm:dir/>
          <dgm:resizeHandles val="exact"/>
        </dgm:presLayoutVars>
      </dgm:prSet>
      <dgm:spPr/>
    </dgm:pt>
    <dgm:pt modelId="{76F448AA-0A91-460C-82A3-CB32AF9DD1F2}" type="pres">
      <dgm:prSet presAssocID="{4E1CCC1B-637E-4D8C-99D3-75845FE0A6D3}" presName="arrow" presStyleLbl="bgShp" presStyleIdx="0" presStyleCnt="1"/>
      <dgm:spPr/>
    </dgm:pt>
    <dgm:pt modelId="{3AE4E748-0FB8-4B7F-B415-5D8497125203}" type="pres">
      <dgm:prSet presAssocID="{4E1CCC1B-637E-4D8C-99D3-75845FE0A6D3}" presName="arrowDiagram3" presStyleCnt="0"/>
      <dgm:spPr/>
    </dgm:pt>
    <dgm:pt modelId="{DE972ED1-8F36-40F0-8409-141E304406EB}" type="pres">
      <dgm:prSet presAssocID="{DA9DEF30-8FC8-4130-A2A4-E0185CBCFAA5}" presName="bullet3a" presStyleLbl="node1" presStyleIdx="0" presStyleCnt="3"/>
      <dgm:spPr/>
    </dgm:pt>
    <dgm:pt modelId="{6442289D-462B-447E-82A1-64BFBCEC29B8}" type="pres">
      <dgm:prSet presAssocID="{DA9DEF30-8FC8-4130-A2A4-E0185CBCFAA5}" presName="textBox3a" presStyleLbl="revTx" presStyleIdx="0" presStyleCnt="3" custScaleX="186745" custScaleY="101844" custLinFactNeighborX="-15565" custLinFactNeighborY="13736">
        <dgm:presLayoutVars>
          <dgm:bulletEnabled val="1"/>
        </dgm:presLayoutVars>
      </dgm:prSet>
      <dgm:spPr/>
      <dgm:t>
        <a:bodyPr/>
        <a:lstStyle/>
        <a:p>
          <a:endParaRPr lang="en-US"/>
        </a:p>
      </dgm:t>
    </dgm:pt>
    <dgm:pt modelId="{28100E19-5623-4F90-8BF9-9F0B3615AC90}" type="pres">
      <dgm:prSet presAssocID="{7DC142D9-5B8C-4005-BB86-6D11EC72DD69}" presName="bullet3b" presStyleLbl="node1" presStyleIdx="1" presStyleCnt="3"/>
      <dgm:spPr/>
    </dgm:pt>
    <dgm:pt modelId="{78EEA999-103F-4D6C-A1AB-D47D9DD2946B}" type="pres">
      <dgm:prSet presAssocID="{7DC142D9-5B8C-4005-BB86-6D11EC72DD69}" presName="textBox3b" presStyleLbl="revTx" presStyleIdx="1" presStyleCnt="3" custScaleX="208333" custScaleY="87989" custLinFactNeighborX="0" custLinFactNeighborY="12317">
        <dgm:presLayoutVars>
          <dgm:bulletEnabled val="1"/>
        </dgm:presLayoutVars>
      </dgm:prSet>
      <dgm:spPr/>
      <dgm:t>
        <a:bodyPr/>
        <a:lstStyle/>
        <a:p>
          <a:endParaRPr lang="en-US"/>
        </a:p>
      </dgm:t>
    </dgm:pt>
    <dgm:pt modelId="{47BDB1E1-8391-4D6C-B416-7ABDC66DFBBF}" type="pres">
      <dgm:prSet presAssocID="{480DE764-0844-43DC-84AE-10A94632E61B}" presName="bullet3c" presStyleLbl="node1" presStyleIdx="2" presStyleCnt="3"/>
      <dgm:spPr/>
    </dgm:pt>
    <dgm:pt modelId="{95E5F8C0-F308-416D-9FCE-752E36290E42}" type="pres">
      <dgm:prSet presAssocID="{480DE764-0844-43DC-84AE-10A94632E61B}" presName="textBox3c" presStyleLbl="revTx" presStyleIdx="2" presStyleCnt="3" custScaleX="189583" custScaleY="83885">
        <dgm:presLayoutVars>
          <dgm:bulletEnabled val="1"/>
        </dgm:presLayoutVars>
      </dgm:prSet>
      <dgm:spPr/>
      <dgm:t>
        <a:bodyPr/>
        <a:lstStyle/>
        <a:p>
          <a:endParaRPr lang="en-US"/>
        </a:p>
      </dgm:t>
    </dgm:pt>
  </dgm:ptLst>
  <dgm:cxnLst>
    <dgm:cxn modelId="{08864B98-E565-49E2-AA7A-C732143B36B8}" type="presOf" srcId="{7DC142D9-5B8C-4005-BB86-6D11EC72DD69}" destId="{78EEA999-103F-4D6C-A1AB-D47D9DD2946B}" srcOrd="0" destOrd="0" presId="urn:microsoft.com/office/officeart/2005/8/layout/arrow2"/>
    <dgm:cxn modelId="{C1F10F68-CFDE-40DE-AB49-5C3D6391B284}" type="presOf" srcId="{DA9DEF30-8FC8-4130-A2A4-E0185CBCFAA5}" destId="{6442289D-462B-447E-82A1-64BFBCEC29B8}" srcOrd="0" destOrd="0" presId="urn:microsoft.com/office/officeart/2005/8/layout/arrow2"/>
    <dgm:cxn modelId="{D108441A-58A9-4CE6-9287-68AC3795B679}" srcId="{4E1CCC1B-637E-4D8C-99D3-75845FE0A6D3}" destId="{480DE764-0844-43DC-84AE-10A94632E61B}" srcOrd="2" destOrd="0" parTransId="{AD73FCEF-D6EE-42B0-A1FE-3019841DCF22}" sibTransId="{FC5F0F95-89A6-447A-85D2-456C8C9B5E5F}"/>
    <dgm:cxn modelId="{953E4AD5-0BB1-4BC9-9E69-874DDC9EC2E1}" srcId="{4E1CCC1B-637E-4D8C-99D3-75845FE0A6D3}" destId="{DA9DEF30-8FC8-4130-A2A4-E0185CBCFAA5}" srcOrd="0" destOrd="0" parTransId="{0E17FF00-C839-4E84-9DA1-1309F22D85A2}" sibTransId="{229B4A2E-D76F-49B2-95E1-FD6CA31BFEB8}"/>
    <dgm:cxn modelId="{F60C5842-2A8A-42C1-965B-CC24656C87A0}" type="presOf" srcId="{480DE764-0844-43DC-84AE-10A94632E61B}" destId="{95E5F8C0-F308-416D-9FCE-752E36290E42}" srcOrd="0" destOrd="0" presId="urn:microsoft.com/office/officeart/2005/8/layout/arrow2"/>
    <dgm:cxn modelId="{7819B866-DFCA-46F1-80CB-F5DD969DA512}" type="presOf" srcId="{4E1CCC1B-637E-4D8C-99D3-75845FE0A6D3}" destId="{5ECBF896-E950-434F-BF88-313F1561E697}" srcOrd="0" destOrd="0" presId="urn:microsoft.com/office/officeart/2005/8/layout/arrow2"/>
    <dgm:cxn modelId="{85062C5B-9688-4791-9DC0-520BD93F275F}" srcId="{4E1CCC1B-637E-4D8C-99D3-75845FE0A6D3}" destId="{7DC142D9-5B8C-4005-BB86-6D11EC72DD69}" srcOrd="1" destOrd="0" parTransId="{B0685328-3254-43DA-AE5B-C459BD38DE2F}" sibTransId="{6B42FB4C-3D32-4B06-9BEF-30902C2FFBB0}"/>
    <dgm:cxn modelId="{11AF98FA-7BB1-4F03-AFEC-ABB88B48C370}" type="presParOf" srcId="{5ECBF896-E950-434F-BF88-313F1561E697}" destId="{76F448AA-0A91-460C-82A3-CB32AF9DD1F2}" srcOrd="0" destOrd="0" presId="urn:microsoft.com/office/officeart/2005/8/layout/arrow2"/>
    <dgm:cxn modelId="{96999FD1-5B9A-49CE-9246-AB00E5CE0F75}" type="presParOf" srcId="{5ECBF896-E950-434F-BF88-313F1561E697}" destId="{3AE4E748-0FB8-4B7F-B415-5D8497125203}" srcOrd="1" destOrd="0" presId="urn:microsoft.com/office/officeart/2005/8/layout/arrow2"/>
    <dgm:cxn modelId="{754EB93F-B92B-4A2A-AFCF-55C7EB9BEE54}" type="presParOf" srcId="{3AE4E748-0FB8-4B7F-B415-5D8497125203}" destId="{DE972ED1-8F36-40F0-8409-141E304406EB}" srcOrd="0" destOrd="0" presId="urn:microsoft.com/office/officeart/2005/8/layout/arrow2"/>
    <dgm:cxn modelId="{25D83DE6-901A-48FD-9A30-DFAFD1B0F1A1}" type="presParOf" srcId="{3AE4E748-0FB8-4B7F-B415-5D8497125203}" destId="{6442289D-462B-447E-82A1-64BFBCEC29B8}" srcOrd="1" destOrd="0" presId="urn:microsoft.com/office/officeart/2005/8/layout/arrow2"/>
    <dgm:cxn modelId="{BA4A0ADF-A03E-4A18-8BBA-A0B9FCF7B950}" type="presParOf" srcId="{3AE4E748-0FB8-4B7F-B415-5D8497125203}" destId="{28100E19-5623-4F90-8BF9-9F0B3615AC90}" srcOrd="2" destOrd="0" presId="urn:microsoft.com/office/officeart/2005/8/layout/arrow2"/>
    <dgm:cxn modelId="{A60FD13E-0F94-4BC1-B2B1-DB678F2A1343}" type="presParOf" srcId="{3AE4E748-0FB8-4B7F-B415-5D8497125203}" destId="{78EEA999-103F-4D6C-A1AB-D47D9DD2946B}" srcOrd="3" destOrd="0" presId="urn:microsoft.com/office/officeart/2005/8/layout/arrow2"/>
    <dgm:cxn modelId="{6AE70329-F9D3-40A5-9EE9-3D0D5B71799D}" type="presParOf" srcId="{3AE4E748-0FB8-4B7F-B415-5D8497125203}" destId="{47BDB1E1-8391-4D6C-B416-7ABDC66DFBBF}" srcOrd="4" destOrd="0" presId="urn:microsoft.com/office/officeart/2005/8/layout/arrow2"/>
    <dgm:cxn modelId="{EBBA83EF-831E-41A4-8790-CCFC0813AA16}" type="presParOf" srcId="{3AE4E748-0FB8-4B7F-B415-5D8497125203}" destId="{95E5F8C0-F308-416D-9FCE-752E36290E42}"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4FA5F5-9FAB-4EDC-B2F4-B8339E9E49FA}"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en-US"/>
        </a:p>
      </dgm:t>
    </dgm:pt>
    <dgm:pt modelId="{CDDE7FA6-8FE7-4B17-BD35-F3B4A9DE540A}">
      <dgm:prSet phldrT="[Text]"/>
      <dgm:spPr>
        <a:solidFill>
          <a:srgbClr val="00B0F0"/>
        </a:solidFill>
      </dgm:spPr>
      <dgm:t>
        <a:bodyPr/>
        <a:lstStyle/>
        <a:p>
          <a:r>
            <a:rPr lang="en-US" dirty="0" smtClean="0"/>
            <a:t>Summative</a:t>
          </a:r>
          <a:endParaRPr lang="en-US" dirty="0"/>
        </a:p>
      </dgm:t>
    </dgm:pt>
    <dgm:pt modelId="{E0C0C00B-BB88-4552-9045-1E95D8B8CC07}" type="parTrans" cxnId="{03469D84-3274-49B1-8230-A60064DB3F38}">
      <dgm:prSet/>
      <dgm:spPr/>
      <dgm:t>
        <a:bodyPr/>
        <a:lstStyle/>
        <a:p>
          <a:endParaRPr lang="en-US"/>
        </a:p>
      </dgm:t>
    </dgm:pt>
    <dgm:pt modelId="{823B9C71-B2BD-43C5-BA8C-042C28EDFF64}" type="sibTrans" cxnId="{03469D84-3274-49B1-8230-A60064DB3F38}">
      <dgm:prSet/>
      <dgm:spPr/>
      <dgm:t>
        <a:bodyPr/>
        <a:lstStyle/>
        <a:p>
          <a:endParaRPr lang="en-US"/>
        </a:p>
      </dgm:t>
    </dgm:pt>
    <dgm:pt modelId="{B3049CF4-9C9A-4491-88D1-A72FD6422AA4}">
      <dgm:prSet phldrT="[Text]"/>
      <dgm:spPr>
        <a:solidFill>
          <a:srgbClr val="FFC000"/>
        </a:solidFill>
      </dgm:spPr>
      <dgm:t>
        <a:bodyPr/>
        <a:lstStyle/>
        <a:p>
          <a:r>
            <a:rPr lang="en-US" dirty="0" smtClean="0"/>
            <a:t>PM</a:t>
          </a:r>
          <a:endParaRPr lang="en-US" dirty="0"/>
        </a:p>
      </dgm:t>
    </dgm:pt>
    <dgm:pt modelId="{20D410AB-0D6E-4D3F-87C5-87F94C6ED83B}" type="parTrans" cxnId="{27664A54-5647-437C-B187-2C4173510B15}">
      <dgm:prSet/>
      <dgm:spPr/>
      <dgm:t>
        <a:bodyPr/>
        <a:lstStyle/>
        <a:p>
          <a:endParaRPr lang="en-US"/>
        </a:p>
      </dgm:t>
    </dgm:pt>
    <dgm:pt modelId="{959CF4E3-A7E8-4D51-BEDB-ED554F89261B}" type="sibTrans" cxnId="{27664A54-5647-437C-B187-2C4173510B15}">
      <dgm:prSet/>
      <dgm:spPr/>
      <dgm:t>
        <a:bodyPr/>
        <a:lstStyle/>
        <a:p>
          <a:endParaRPr lang="en-US"/>
        </a:p>
      </dgm:t>
    </dgm:pt>
    <dgm:pt modelId="{66EC9533-82E9-45C7-97A3-085A95CDC08B}">
      <dgm:prSet phldrT="[Text]"/>
      <dgm:spPr>
        <a:solidFill>
          <a:schemeClr val="accent2"/>
        </a:solidFill>
      </dgm:spPr>
      <dgm:t>
        <a:bodyPr/>
        <a:lstStyle/>
        <a:p>
          <a:r>
            <a:rPr lang="en-US" dirty="0" smtClean="0"/>
            <a:t>Diagnostics</a:t>
          </a:r>
          <a:endParaRPr lang="en-US" dirty="0"/>
        </a:p>
      </dgm:t>
    </dgm:pt>
    <dgm:pt modelId="{181ED3FE-856F-444A-95EB-C3BFAB0E0932}" type="parTrans" cxnId="{9C04B036-B622-40CF-887E-91C4279B410D}">
      <dgm:prSet/>
      <dgm:spPr/>
      <dgm:t>
        <a:bodyPr/>
        <a:lstStyle/>
        <a:p>
          <a:endParaRPr lang="en-US"/>
        </a:p>
      </dgm:t>
    </dgm:pt>
    <dgm:pt modelId="{36D4F8FB-7DB5-4052-8F71-7F8BE6D1D407}" type="sibTrans" cxnId="{9C04B036-B622-40CF-887E-91C4279B410D}">
      <dgm:prSet/>
      <dgm:spPr/>
      <dgm:t>
        <a:bodyPr/>
        <a:lstStyle/>
        <a:p>
          <a:endParaRPr lang="en-US"/>
        </a:p>
      </dgm:t>
    </dgm:pt>
    <dgm:pt modelId="{AAD80D8C-3673-4D7A-8834-58B3B268510A}">
      <dgm:prSet phldrT="[Text]" custT="1"/>
      <dgm:spPr/>
      <dgm:t>
        <a:bodyPr/>
        <a:lstStyle/>
        <a:p>
          <a:pPr>
            <a:spcAft>
              <a:spcPts val="0"/>
            </a:spcAft>
          </a:pPr>
          <a:r>
            <a:rPr lang="en-US" sz="2400" dirty="0" smtClean="0"/>
            <a:t>Referral Question</a:t>
          </a:r>
        </a:p>
        <a:p>
          <a:pPr>
            <a:spcAft>
              <a:spcPts val="0"/>
            </a:spcAft>
          </a:pPr>
          <a:r>
            <a:rPr lang="en-US" sz="2400" dirty="0" smtClean="0"/>
            <a:t>Test Selection</a:t>
          </a:r>
        </a:p>
        <a:p>
          <a:pPr>
            <a:spcAft>
              <a:spcPts val="0"/>
            </a:spcAft>
          </a:pPr>
          <a:r>
            <a:rPr lang="en-US" sz="2400" dirty="0" smtClean="0"/>
            <a:t>Interpretation</a:t>
          </a:r>
          <a:endParaRPr lang="en-US" sz="2400" dirty="0"/>
        </a:p>
      </dgm:t>
    </dgm:pt>
    <dgm:pt modelId="{94462D59-C566-4A0F-B0ED-C6FA3CB3704D}" type="parTrans" cxnId="{9A32DB05-7BF2-41F2-8535-4B1FAB41263B}">
      <dgm:prSet/>
      <dgm:spPr/>
      <dgm:t>
        <a:bodyPr/>
        <a:lstStyle/>
        <a:p>
          <a:endParaRPr lang="en-US"/>
        </a:p>
      </dgm:t>
    </dgm:pt>
    <dgm:pt modelId="{3402FD75-137C-4F54-87F0-905C52B440DE}" type="sibTrans" cxnId="{9A32DB05-7BF2-41F2-8535-4B1FAB41263B}">
      <dgm:prSet/>
      <dgm:spPr/>
      <dgm:t>
        <a:bodyPr/>
        <a:lstStyle/>
        <a:p>
          <a:endParaRPr lang="en-US"/>
        </a:p>
      </dgm:t>
    </dgm:pt>
    <dgm:pt modelId="{6CCF8CCE-FC6F-4A66-AE8A-40C2E2A8CD54}" type="pres">
      <dgm:prSet presAssocID="{AF4FA5F5-9FAB-4EDC-B2F4-B8339E9E49FA}" presName="Name0" presStyleCnt="0">
        <dgm:presLayoutVars>
          <dgm:chMax val="4"/>
          <dgm:resizeHandles val="exact"/>
        </dgm:presLayoutVars>
      </dgm:prSet>
      <dgm:spPr/>
      <dgm:t>
        <a:bodyPr/>
        <a:lstStyle/>
        <a:p>
          <a:endParaRPr lang="en-US"/>
        </a:p>
      </dgm:t>
    </dgm:pt>
    <dgm:pt modelId="{26D62F21-2619-4B56-8062-6AE66C3E1814}" type="pres">
      <dgm:prSet presAssocID="{AF4FA5F5-9FAB-4EDC-B2F4-B8339E9E49FA}" presName="ellipse" presStyleLbl="trBgShp" presStyleIdx="0" presStyleCnt="1" custScaleX="37278" custLinFactY="32945" custLinFactNeighborX="-2185" custLinFactNeighborY="100000"/>
      <dgm:spPr>
        <a:blipFill rotWithShape="0">
          <a:blip xmlns:r="http://schemas.openxmlformats.org/officeDocument/2006/relationships" r:embed="rId1"/>
          <a:stretch>
            <a:fillRect/>
          </a:stretch>
        </a:blipFill>
      </dgm:spPr>
      <dgm:t>
        <a:bodyPr/>
        <a:lstStyle/>
        <a:p>
          <a:endParaRPr lang="en-US"/>
        </a:p>
      </dgm:t>
    </dgm:pt>
    <dgm:pt modelId="{29E450BE-ECCF-4219-925D-E29AA4234FCE}" type="pres">
      <dgm:prSet presAssocID="{AF4FA5F5-9FAB-4EDC-B2F4-B8339E9E49FA}" presName="arrow1" presStyleLbl="fgShp" presStyleIdx="0" presStyleCnt="1" custLinFactNeighborX="349" custLinFactNeighborY="-7550"/>
      <dgm:spPr>
        <a:solidFill>
          <a:schemeClr val="bg1">
            <a:lumMod val="50000"/>
          </a:schemeClr>
        </a:solidFill>
      </dgm:spPr>
      <dgm:t>
        <a:bodyPr/>
        <a:lstStyle/>
        <a:p>
          <a:endParaRPr lang="en-US"/>
        </a:p>
      </dgm:t>
    </dgm:pt>
    <dgm:pt modelId="{B8A1BB0D-4F8D-4F11-8D81-BA010583CD5B}" type="pres">
      <dgm:prSet presAssocID="{AF4FA5F5-9FAB-4EDC-B2F4-B8339E9E49FA}" presName="rectangle" presStyleLbl="revTx" presStyleIdx="0" presStyleCnt="1">
        <dgm:presLayoutVars>
          <dgm:bulletEnabled val="1"/>
        </dgm:presLayoutVars>
      </dgm:prSet>
      <dgm:spPr/>
      <dgm:t>
        <a:bodyPr/>
        <a:lstStyle/>
        <a:p>
          <a:endParaRPr lang="en-US"/>
        </a:p>
      </dgm:t>
    </dgm:pt>
    <dgm:pt modelId="{7F988EB1-29E4-4B4A-9DC7-06FFAC548181}" type="pres">
      <dgm:prSet presAssocID="{B3049CF4-9C9A-4491-88D1-A72FD6422AA4}" presName="item1" presStyleLbl="node1" presStyleIdx="0" presStyleCnt="3" custLinFactY="-15559" custLinFactNeighborX="-18052" custLinFactNeighborY="-100000">
        <dgm:presLayoutVars>
          <dgm:bulletEnabled val="1"/>
        </dgm:presLayoutVars>
      </dgm:prSet>
      <dgm:spPr/>
      <dgm:t>
        <a:bodyPr/>
        <a:lstStyle/>
        <a:p>
          <a:endParaRPr lang="en-US"/>
        </a:p>
      </dgm:t>
    </dgm:pt>
    <dgm:pt modelId="{DB1070D5-76CE-4168-AD56-4F49E2A764CF}" type="pres">
      <dgm:prSet presAssocID="{66EC9533-82E9-45C7-97A3-085A95CDC08B}" presName="item2" presStyleLbl="node1" presStyleIdx="1" presStyleCnt="3" custLinFactNeighborX="-14599" custLinFactNeighborY="19182">
        <dgm:presLayoutVars>
          <dgm:bulletEnabled val="1"/>
        </dgm:presLayoutVars>
      </dgm:prSet>
      <dgm:spPr/>
      <dgm:t>
        <a:bodyPr/>
        <a:lstStyle/>
        <a:p>
          <a:endParaRPr lang="en-US"/>
        </a:p>
      </dgm:t>
    </dgm:pt>
    <dgm:pt modelId="{AE72EDAF-7F96-4DA8-82FD-D35243E94BEB}" type="pres">
      <dgm:prSet presAssocID="{AAD80D8C-3673-4D7A-8834-58B3B268510A}" presName="item3" presStyleLbl="node1" presStyleIdx="2" presStyleCnt="3" custLinFactNeighborX="32834" custLinFactNeighborY="25873">
        <dgm:presLayoutVars>
          <dgm:bulletEnabled val="1"/>
        </dgm:presLayoutVars>
      </dgm:prSet>
      <dgm:spPr/>
      <dgm:t>
        <a:bodyPr/>
        <a:lstStyle/>
        <a:p>
          <a:endParaRPr lang="en-US"/>
        </a:p>
      </dgm:t>
    </dgm:pt>
    <dgm:pt modelId="{54F8B389-1132-46CB-A7C8-25E61241DC0E}" type="pres">
      <dgm:prSet presAssocID="{AF4FA5F5-9FAB-4EDC-B2F4-B8339E9E49FA}" presName="funnel" presStyleLbl="trAlignAcc1" presStyleIdx="0" presStyleCnt="1" custScaleX="119241" custLinFactNeighborX="1076" custLinFactNeighborY="5592"/>
      <dgm:spPr/>
    </dgm:pt>
  </dgm:ptLst>
  <dgm:cxnLst>
    <dgm:cxn modelId="{941C5A44-0DDC-46E1-AF0B-FB49829EE536}" type="presOf" srcId="{AF4FA5F5-9FAB-4EDC-B2F4-B8339E9E49FA}" destId="{6CCF8CCE-FC6F-4A66-AE8A-40C2E2A8CD54}" srcOrd="0" destOrd="0" presId="urn:microsoft.com/office/officeart/2005/8/layout/funnel1"/>
    <dgm:cxn modelId="{9C04B036-B622-40CF-887E-91C4279B410D}" srcId="{AF4FA5F5-9FAB-4EDC-B2F4-B8339E9E49FA}" destId="{66EC9533-82E9-45C7-97A3-085A95CDC08B}" srcOrd="2" destOrd="0" parTransId="{181ED3FE-856F-444A-95EB-C3BFAB0E0932}" sibTransId="{36D4F8FB-7DB5-4052-8F71-7F8BE6D1D407}"/>
    <dgm:cxn modelId="{12419B90-0E54-4A47-982F-35479A106CE9}" type="presOf" srcId="{CDDE7FA6-8FE7-4B17-BD35-F3B4A9DE540A}" destId="{AE72EDAF-7F96-4DA8-82FD-D35243E94BEB}" srcOrd="0" destOrd="0" presId="urn:microsoft.com/office/officeart/2005/8/layout/funnel1"/>
    <dgm:cxn modelId="{9A32DB05-7BF2-41F2-8535-4B1FAB41263B}" srcId="{AF4FA5F5-9FAB-4EDC-B2F4-B8339E9E49FA}" destId="{AAD80D8C-3673-4D7A-8834-58B3B268510A}" srcOrd="3" destOrd="0" parTransId="{94462D59-C566-4A0F-B0ED-C6FA3CB3704D}" sibTransId="{3402FD75-137C-4F54-87F0-905C52B440DE}"/>
    <dgm:cxn modelId="{8569E3C2-4936-49E9-97FE-7C4381DEF293}" type="presOf" srcId="{66EC9533-82E9-45C7-97A3-085A95CDC08B}" destId="{7F988EB1-29E4-4B4A-9DC7-06FFAC548181}" srcOrd="0" destOrd="0" presId="urn:microsoft.com/office/officeart/2005/8/layout/funnel1"/>
    <dgm:cxn modelId="{6F7BFC4E-0504-4C84-A8AA-3128CCE0939C}" type="presOf" srcId="{AAD80D8C-3673-4D7A-8834-58B3B268510A}" destId="{B8A1BB0D-4F8D-4F11-8D81-BA010583CD5B}" srcOrd="0" destOrd="0" presId="urn:microsoft.com/office/officeart/2005/8/layout/funnel1"/>
    <dgm:cxn modelId="{03469D84-3274-49B1-8230-A60064DB3F38}" srcId="{AF4FA5F5-9FAB-4EDC-B2F4-B8339E9E49FA}" destId="{CDDE7FA6-8FE7-4B17-BD35-F3B4A9DE540A}" srcOrd="0" destOrd="0" parTransId="{E0C0C00B-BB88-4552-9045-1E95D8B8CC07}" sibTransId="{823B9C71-B2BD-43C5-BA8C-042C28EDFF64}"/>
    <dgm:cxn modelId="{CD7208A4-35FF-4A46-95BF-1B6892C7557E}" type="presOf" srcId="{B3049CF4-9C9A-4491-88D1-A72FD6422AA4}" destId="{DB1070D5-76CE-4168-AD56-4F49E2A764CF}" srcOrd="0" destOrd="0" presId="urn:microsoft.com/office/officeart/2005/8/layout/funnel1"/>
    <dgm:cxn modelId="{27664A54-5647-437C-B187-2C4173510B15}" srcId="{AF4FA5F5-9FAB-4EDC-B2F4-B8339E9E49FA}" destId="{B3049CF4-9C9A-4491-88D1-A72FD6422AA4}" srcOrd="1" destOrd="0" parTransId="{20D410AB-0D6E-4D3F-87C5-87F94C6ED83B}" sibTransId="{959CF4E3-A7E8-4D51-BEDB-ED554F89261B}"/>
    <dgm:cxn modelId="{C9050356-E58C-4E93-BBEE-E9722E3E8687}" type="presParOf" srcId="{6CCF8CCE-FC6F-4A66-AE8A-40C2E2A8CD54}" destId="{26D62F21-2619-4B56-8062-6AE66C3E1814}" srcOrd="0" destOrd="0" presId="urn:microsoft.com/office/officeart/2005/8/layout/funnel1"/>
    <dgm:cxn modelId="{F6E121AC-18D9-496B-B407-EFB3A38AC8DF}" type="presParOf" srcId="{6CCF8CCE-FC6F-4A66-AE8A-40C2E2A8CD54}" destId="{29E450BE-ECCF-4219-925D-E29AA4234FCE}" srcOrd="1" destOrd="0" presId="urn:microsoft.com/office/officeart/2005/8/layout/funnel1"/>
    <dgm:cxn modelId="{A63ADEB5-40F8-40D3-BF56-46D29EDE6EB6}" type="presParOf" srcId="{6CCF8CCE-FC6F-4A66-AE8A-40C2E2A8CD54}" destId="{B8A1BB0D-4F8D-4F11-8D81-BA010583CD5B}" srcOrd="2" destOrd="0" presId="urn:microsoft.com/office/officeart/2005/8/layout/funnel1"/>
    <dgm:cxn modelId="{2A5F9A07-EC7C-409A-AE1D-8E4A437E9E97}" type="presParOf" srcId="{6CCF8CCE-FC6F-4A66-AE8A-40C2E2A8CD54}" destId="{7F988EB1-29E4-4B4A-9DC7-06FFAC548181}" srcOrd="3" destOrd="0" presId="urn:microsoft.com/office/officeart/2005/8/layout/funnel1"/>
    <dgm:cxn modelId="{F358052D-A3AA-4185-AF48-D2536782DBAF}" type="presParOf" srcId="{6CCF8CCE-FC6F-4A66-AE8A-40C2E2A8CD54}" destId="{DB1070D5-76CE-4168-AD56-4F49E2A764CF}" srcOrd="4" destOrd="0" presId="urn:microsoft.com/office/officeart/2005/8/layout/funnel1"/>
    <dgm:cxn modelId="{97135FCB-2A8C-4392-83E5-DA63D5DD1D55}" type="presParOf" srcId="{6CCF8CCE-FC6F-4A66-AE8A-40C2E2A8CD54}" destId="{AE72EDAF-7F96-4DA8-82FD-D35243E94BEB}" srcOrd="5" destOrd="0" presId="urn:microsoft.com/office/officeart/2005/8/layout/funnel1"/>
    <dgm:cxn modelId="{3598376E-8715-4E8D-974F-AEAD1305AD0F}" type="presParOf" srcId="{6CCF8CCE-FC6F-4A66-AE8A-40C2E2A8CD54}" destId="{54F8B389-1132-46CB-A7C8-25E61241DC0E}"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32C2FE-B9BB-483C-AC9E-0FEFC1E46B49}"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A9E2EDBE-F4E9-448A-9A74-FDF579DC6BD1}">
      <dgm:prSet phldrT="[Text]" custT="1"/>
      <dgm:spPr/>
      <dgm:t>
        <a:bodyPr/>
        <a:lstStyle/>
        <a:p>
          <a:r>
            <a:rPr lang="en-US" sz="2400" dirty="0" smtClean="0"/>
            <a:t>Reason for Referral</a:t>
          </a:r>
        </a:p>
        <a:p>
          <a:r>
            <a:rPr lang="en-US" sz="2400" dirty="0" smtClean="0"/>
            <a:t>Historical Data</a:t>
          </a:r>
        </a:p>
        <a:p>
          <a:r>
            <a:rPr lang="en-US" sz="2400" dirty="0" smtClean="0"/>
            <a:t>RtI Data</a:t>
          </a:r>
        </a:p>
        <a:p>
          <a:r>
            <a:rPr lang="en-US" sz="2400" dirty="0" smtClean="0"/>
            <a:t>Multiple Sources </a:t>
          </a:r>
          <a:endParaRPr lang="en-US" sz="2400" dirty="0"/>
        </a:p>
      </dgm:t>
    </dgm:pt>
    <dgm:pt modelId="{385BE42B-8ED8-409A-96EA-ABB1DBFFC15F}" type="parTrans" cxnId="{C347D37A-F99A-46C0-BD87-1218E640EB2B}">
      <dgm:prSet/>
      <dgm:spPr/>
      <dgm:t>
        <a:bodyPr/>
        <a:lstStyle/>
        <a:p>
          <a:endParaRPr lang="en-US"/>
        </a:p>
      </dgm:t>
    </dgm:pt>
    <dgm:pt modelId="{F4DB04D6-6EE4-42F3-B0AB-D3558EA628D7}" type="sibTrans" cxnId="{C347D37A-F99A-46C0-BD87-1218E640EB2B}">
      <dgm:prSet/>
      <dgm:spPr/>
      <dgm:t>
        <a:bodyPr/>
        <a:lstStyle/>
        <a:p>
          <a:endParaRPr lang="en-US"/>
        </a:p>
      </dgm:t>
    </dgm:pt>
    <dgm:pt modelId="{267F1284-8A9D-49EE-8D38-6CA848887C33}">
      <dgm:prSet phldrT="[Text]" custT="1"/>
      <dgm:spPr/>
      <dgm:t>
        <a:bodyPr/>
        <a:lstStyle/>
        <a:p>
          <a:r>
            <a:rPr lang="en-US" sz="2400" dirty="0" smtClean="0"/>
            <a:t>FIE Test Battery</a:t>
          </a:r>
          <a:endParaRPr lang="en-US" sz="2400" dirty="0"/>
        </a:p>
      </dgm:t>
    </dgm:pt>
    <dgm:pt modelId="{CAB878C7-62A0-4F19-8FB3-2BC739F3C362}" type="parTrans" cxnId="{76BCACEC-44D4-402E-96F3-3F9B87998CF3}">
      <dgm:prSet/>
      <dgm:spPr/>
      <dgm:t>
        <a:bodyPr/>
        <a:lstStyle/>
        <a:p>
          <a:endParaRPr lang="en-US"/>
        </a:p>
      </dgm:t>
    </dgm:pt>
    <dgm:pt modelId="{1B86AF93-25E5-444E-9ECF-CD1EB1A19959}" type="sibTrans" cxnId="{76BCACEC-44D4-402E-96F3-3F9B87998CF3}">
      <dgm:prSet/>
      <dgm:spPr/>
      <dgm:t>
        <a:bodyPr/>
        <a:lstStyle/>
        <a:p>
          <a:endParaRPr lang="en-US"/>
        </a:p>
      </dgm:t>
    </dgm:pt>
    <dgm:pt modelId="{8B144A30-5167-4A99-BDA6-D8B20E5C64A0}" type="pres">
      <dgm:prSet presAssocID="{2632C2FE-B9BB-483C-AC9E-0FEFC1E46B49}" presName="diagram" presStyleCnt="0">
        <dgm:presLayoutVars>
          <dgm:dir/>
          <dgm:resizeHandles val="exact"/>
        </dgm:presLayoutVars>
      </dgm:prSet>
      <dgm:spPr/>
      <dgm:t>
        <a:bodyPr/>
        <a:lstStyle/>
        <a:p>
          <a:endParaRPr lang="en-US"/>
        </a:p>
      </dgm:t>
    </dgm:pt>
    <dgm:pt modelId="{BCB8A1AF-CDF0-49D4-B17F-EAD17F0225E8}" type="pres">
      <dgm:prSet presAssocID="{A9E2EDBE-F4E9-448A-9A74-FDF579DC6BD1}" presName="arrow" presStyleLbl="node1" presStyleIdx="0" presStyleCnt="2">
        <dgm:presLayoutVars>
          <dgm:bulletEnabled val="1"/>
        </dgm:presLayoutVars>
      </dgm:prSet>
      <dgm:spPr/>
      <dgm:t>
        <a:bodyPr/>
        <a:lstStyle/>
        <a:p>
          <a:endParaRPr lang="en-US"/>
        </a:p>
      </dgm:t>
    </dgm:pt>
    <dgm:pt modelId="{7E5A3FD2-9EF7-4D61-A8BD-09A0D8E19F66}" type="pres">
      <dgm:prSet presAssocID="{267F1284-8A9D-49EE-8D38-6CA848887C33}" presName="arrow" presStyleLbl="node1" presStyleIdx="1" presStyleCnt="2">
        <dgm:presLayoutVars>
          <dgm:bulletEnabled val="1"/>
        </dgm:presLayoutVars>
      </dgm:prSet>
      <dgm:spPr/>
      <dgm:t>
        <a:bodyPr/>
        <a:lstStyle/>
        <a:p>
          <a:endParaRPr lang="en-US"/>
        </a:p>
      </dgm:t>
    </dgm:pt>
  </dgm:ptLst>
  <dgm:cxnLst>
    <dgm:cxn modelId="{C347D37A-F99A-46C0-BD87-1218E640EB2B}" srcId="{2632C2FE-B9BB-483C-AC9E-0FEFC1E46B49}" destId="{A9E2EDBE-F4E9-448A-9A74-FDF579DC6BD1}" srcOrd="0" destOrd="0" parTransId="{385BE42B-8ED8-409A-96EA-ABB1DBFFC15F}" sibTransId="{F4DB04D6-6EE4-42F3-B0AB-D3558EA628D7}"/>
    <dgm:cxn modelId="{6E4CE617-7B0B-4F28-B164-49E319B19F58}" type="presOf" srcId="{267F1284-8A9D-49EE-8D38-6CA848887C33}" destId="{7E5A3FD2-9EF7-4D61-A8BD-09A0D8E19F66}" srcOrd="0" destOrd="0" presId="urn:microsoft.com/office/officeart/2005/8/layout/arrow5"/>
    <dgm:cxn modelId="{B79F05E7-6086-489C-BB8B-51E73C26110C}" type="presOf" srcId="{2632C2FE-B9BB-483C-AC9E-0FEFC1E46B49}" destId="{8B144A30-5167-4A99-BDA6-D8B20E5C64A0}" srcOrd="0" destOrd="0" presId="urn:microsoft.com/office/officeart/2005/8/layout/arrow5"/>
    <dgm:cxn modelId="{76BCACEC-44D4-402E-96F3-3F9B87998CF3}" srcId="{2632C2FE-B9BB-483C-AC9E-0FEFC1E46B49}" destId="{267F1284-8A9D-49EE-8D38-6CA848887C33}" srcOrd="1" destOrd="0" parTransId="{CAB878C7-62A0-4F19-8FB3-2BC739F3C362}" sibTransId="{1B86AF93-25E5-444E-9ECF-CD1EB1A19959}"/>
    <dgm:cxn modelId="{A5846402-8463-49AD-930E-E3DFDA255415}" type="presOf" srcId="{A9E2EDBE-F4E9-448A-9A74-FDF579DC6BD1}" destId="{BCB8A1AF-CDF0-49D4-B17F-EAD17F0225E8}" srcOrd="0" destOrd="0" presId="urn:microsoft.com/office/officeart/2005/8/layout/arrow5"/>
    <dgm:cxn modelId="{F08CB593-A28F-4D9A-B247-13CEAB4E799D}" type="presParOf" srcId="{8B144A30-5167-4A99-BDA6-D8B20E5C64A0}" destId="{BCB8A1AF-CDF0-49D4-B17F-EAD17F0225E8}" srcOrd="0" destOrd="0" presId="urn:microsoft.com/office/officeart/2005/8/layout/arrow5"/>
    <dgm:cxn modelId="{5B3AE4D2-6DB6-458C-B1CD-46244564A974}" type="presParOf" srcId="{8B144A30-5167-4A99-BDA6-D8B20E5C64A0}" destId="{7E5A3FD2-9EF7-4D61-A8BD-09A0D8E19F66}"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E59E6-3173-4B34-ACCB-948971EDD5C1}">
      <dsp:nvSpPr>
        <dsp:cNvPr id="0" name=""/>
        <dsp:cNvSpPr/>
      </dsp:nvSpPr>
      <dsp:spPr>
        <a:xfrm>
          <a:off x="2438392" y="3444751"/>
          <a:ext cx="2743214" cy="2574956"/>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baseline="0" dirty="0" smtClean="0"/>
            <a:t>Strong Leader</a:t>
          </a:r>
          <a:endParaRPr lang="en-US" sz="2400" kern="1200" baseline="0" dirty="0"/>
        </a:p>
      </dsp:txBody>
      <dsp:txXfrm>
        <a:off x="2840126" y="3821845"/>
        <a:ext cx="1939746" cy="1820768"/>
      </dsp:txXfrm>
    </dsp:sp>
    <dsp:sp modelId="{8D28FD79-3D5B-4575-A79C-D6A6BB43933D}">
      <dsp:nvSpPr>
        <dsp:cNvPr id="0" name=""/>
        <dsp:cNvSpPr/>
      </dsp:nvSpPr>
      <dsp:spPr>
        <a:xfrm rot="13318464">
          <a:off x="1149298" y="2787415"/>
          <a:ext cx="1535546" cy="483888"/>
        </a:xfrm>
        <a:prstGeom prst="leftArrow">
          <a:avLst>
            <a:gd name="adj1" fmla="val 60000"/>
            <a:gd name="adj2" fmla="val 50000"/>
          </a:avLst>
        </a:prstGeom>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163E7611-D7C7-4547-93B9-457783105F04}">
      <dsp:nvSpPr>
        <dsp:cNvPr id="0" name=""/>
        <dsp:cNvSpPr/>
      </dsp:nvSpPr>
      <dsp:spPr>
        <a:xfrm>
          <a:off x="99994" y="1415147"/>
          <a:ext cx="2017052" cy="1773688"/>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34290" rIns="34290" bIns="34290" numCol="1" spcCol="1270" anchor="ctr" anchorCtr="0">
          <a:noAutofit/>
        </a:bodyPr>
        <a:lstStyle/>
        <a:p>
          <a:pPr lvl="0" algn="ctr" defTabSz="800100">
            <a:lnSpc>
              <a:spcPct val="90000"/>
            </a:lnSpc>
            <a:spcBef>
              <a:spcPct val="0"/>
            </a:spcBef>
            <a:spcAft>
              <a:spcPct val="35000"/>
            </a:spcAft>
          </a:pPr>
          <a:r>
            <a:rPr lang="en-US" sz="1800" kern="1200" dirty="0" smtClean="0"/>
            <a:t> </a:t>
          </a:r>
          <a:r>
            <a:rPr lang="en-US" sz="2400" kern="1200" dirty="0" smtClean="0"/>
            <a:t>Focused on Ongoing RtI Vision</a:t>
          </a:r>
          <a:endParaRPr lang="en-US" sz="2400" kern="1200" baseline="0" dirty="0"/>
        </a:p>
      </dsp:txBody>
      <dsp:txXfrm>
        <a:off x="151944" y="1467097"/>
        <a:ext cx="1913152" cy="1669788"/>
      </dsp:txXfrm>
    </dsp:sp>
    <dsp:sp modelId="{72A03C05-1946-4EED-B18B-579546CBDB34}">
      <dsp:nvSpPr>
        <dsp:cNvPr id="0" name=""/>
        <dsp:cNvSpPr/>
      </dsp:nvSpPr>
      <dsp:spPr>
        <a:xfrm rot="16086276">
          <a:off x="2987199" y="2031553"/>
          <a:ext cx="1482866" cy="483888"/>
        </a:xfrm>
        <a:prstGeom prst="leftArrow">
          <a:avLst>
            <a:gd name="adj1" fmla="val 60000"/>
            <a:gd name="adj2" fmla="val 50000"/>
          </a:avLst>
        </a:prstGeom>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7C1869DB-6DFC-4AD0-A6F1-9064FB236B48}">
      <dsp:nvSpPr>
        <dsp:cNvPr id="0" name=""/>
        <dsp:cNvSpPr/>
      </dsp:nvSpPr>
      <dsp:spPr>
        <a:xfrm>
          <a:off x="2685369" y="336964"/>
          <a:ext cx="2017052" cy="1773688"/>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34290" rIns="34290" bIns="34290" numCol="1" spcCol="1270" anchor="ctr" anchorCtr="0">
          <a:noAutofit/>
        </a:bodyPr>
        <a:lstStyle/>
        <a:p>
          <a:pPr lvl="0" algn="ctr" defTabSz="800100">
            <a:lnSpc>
              <a:spcPct val="90000"/>
            </a:lnSpc>
            <a:spcBef>
              <a:spcPct val="0"/>
            </a:spcBef>
            <a:spcAft>
              <a:spcPct val="35000"/>
            </a:spcAft>
          </a:pPr>
          <a:r>
            <a:rPr lang="en-US" sz="1800" kern="1200" dirty="0" smtClean="0"/>
            <a:t> </a:t>
          </a:r>
          <a:r>
            <a:rPr lang="en-US" sz="2400" kern="1200" dirty="0" smtClean="0"/>
            <a:t>Well versed in District RtI  Philosophy</a:t>
          </a:r>
          <a:endParaRPr lang="en-US" sz="2400" kern="1200" baseline="0" dirty="0"/>
        </a:p>
      </dsp:txBody>
      <dsp:txXfrm>
        <a:off x="2737319" y="388914"/>
        <a:ext cx="1913152" cy="1669788"/>
      </dsp:txXfrm>
    </dsp:sp>
    <dsp:sp modelId="{A3DF1C83-1DDF-462F-9FD2-C72526A81966}">
      <dsp:nvSpPr>
        <dsp:cNvPr id="0" name=""/>
        <dsp:cNvSpPr/>
      </dsp:nvSpPr>
      <dsp:spPr>
        <a:xfrm rot="19033656">
          <a:off x="4740092" y="2841137"/>
          <a:ext cx="1499595" cy="483888"/>
        </a:xfrm>
        <a:prstGeom prst="leftArrow">
          <a:avLst>
            <a:gd name="adj1" fmla="val 60000"/>
            <a:gd name="adj2" fmla="val 50000"/>
          </a:avLst>
        </a:prstGeom>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75FB5BCF-7D0C-458E-BCBB-312EBB33E883}">
      <dsp:nvSpPr>
        <dsp:cNvPr id="0" name=""/>
        <dsp:cNvSpPr/>
      </dsp:nvSpPr>
      <dsp:spPr>
        <a:xfrm>
          <a:off x="5428424" y="443422"/>
          <a:ext cx="2017052" cy="3717147"/>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45720" rIns="45720" bIns="45720" numCol="1" spcCol="1270" anchor="ctr" anchorCtr="0">
          <a:noAutofit/>
        </a:bodyPr>
        <a:lstStyle/>
        <a:p>
          <a:pPr lvl="0" algn="ctr" defTabSz="1066800">
            <a:lnSpc>
              <a:spcPct val="90000"/>
            </a:lnSpc>
            <a:spcBef>
              <a:spcPct val="0"/>
            </a:spcBef>
            <a:spcAft>
              <a:spcPct val="35000"/>
            </a:spcAft>
          </a:pPr>
          <a:r>
            <a:rPr lang="en-US" sz="2400" kern="1200" dirty="0" smtClean="0"/>
            <a:t>Uses ongoing evaluation of needs to drive resource allocation and professional development</a:t>
          </a:r>
          <a:endParaRPr lang="en-US" sz="2400" kern="1200" baseline="0" dirty="0"/>
        </a:p>
      </dsp:txBody>
      <dsp:txXfrm>
        <a:off x="5487501" y="502499"/>
        <a:ext cx="1898898" cy="35989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F448AA-0A91-460C-82A3-CB32AF9DD1F2}">
      <dsp:nvSpPr>
        <dsp:cNvPr id="0" name=""/>
        <dsp:cNvSpPr/>
      </dsp:nvSpPr>
      <dsp:spPr>
        <a:xfrm>
          <a:off x="-52068" y="166629"/>
          <a:ext cx="8331200" cy="5207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972ED1-8F36-40F0-8409-141E304406EB}">
      <dsp:nvSpPr>
        <dsp:cNvPr id="0" name=""/>
        <dsp:cNvSpPr/>
      </dsp:nvSpPr>
      <dsp:spPr>
        <a:xfrm>
          <a:off x="1005994" y="3760500"/>
          <a:ext cx="216611" cy="21661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42289D-462B-447E-82A1-64BFBCEC29B8}">
      <dsp:nvSpPr>
        <dsp:cNvPr id="0" name=""/>
        <dsp:cNvSpPr/>
      </dsp:nvSpPr>
      <dsp:spPr>
        <a:xfrm>
          <a:off x="0" y="4021561"/>
          <a:ext cx="3625037" cy="15325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778" tIns="0" rIns="0" bIns="0" numCol="1" spcCol="1270" anchor="t" anchorCtr="0">
          <a:noAutofit/>
        </a:bodyPr>
        <a:lstStyle/>
        <a:p>
          <a:pPr lvl="0" algn="l" defTabSz="1066800">
            <a:lnSpc>
              <a:spcPct val="90000"/>
            </a:lnSpc>
            <a:spcBef>
              <a:spcPct val="0"/>
            </a:spcBef>
            <a:spcAft>
              <a:spcPct val="35000"/>
            </a:spcAft>
          </a:pPr>
          <a:r>
            <a:rPr lang="en-US" sz="2400" kern="1200" dirty="0" smtClean="0"/>
            <a:t>Study and plan ongoing RtI development.</a:t>
          </a:r>
          <a:endParaRPr lang="en-US" sz="2400" kern="1200" dirty="0"/>
        </a:p>
      </dsp:txBody>
      <dsp:txXfrm>
        <a:off x="0" y="4021561"/>
        <a:ext cx="3625037" cy="1532571"/>
      </dsp:txXfrm>
    </dsp:sp>
    <dsp:sp modelId="{28100E19-5623-4F90-8BF9-9F0B3615AC90}">
      <dsp:nvSpPr>
        <dsp:cNvPr id="0" name=""/>
        <dsp:cNvSpPr/>
      </dsp:nvSpPr>
      <dsp:spPr>
        <a:xfrm>
          <a:off x="2918004" y="2345238"/>
          <a:ext cx="391566" cy="39156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EEA999-103F-4D6C-A1AB-D47D9DD2946B}">
      <dsp:nvSpPr>
        <dsp:cNvPr id="0" name=""/>
        <dsp:cNvSpPr/>
      </dsp:nvSpPr>
      <dsp:spPr>
        <a:xfrm>
          <a:off x="2030734" y="3060025"/>
          <a:ext cx="4165593" cy="24923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7483" tIns="0" rIns="0" bIns="0" numCol="1" spcCol="1270" anchor="t" anchorCtr="0">
          <a:noAutofit/>
        </a:bodyPr>
        <a:lstStyle/>
        <a:p>
          <a:pPr lvl="0" algn="l" defTabSz="1066800">
            <a:lnSpc>
              <a:spcPct val="90000"/>
            </a:lnSpc>
            <a:spcBef>
              <a:spcPct val="0"/>
            </a:spcBef>
            <a:spcAft>
              <a:spcPct val="35000"/>
            </a:spcAft>
          </a:pPr>
          <a:r>
            <a:rPr lang="en-US" sz="2400" kern="1200" dirty="0" smtClean="0"/>
            <a:t>Embed data based decisions across all systems</a:t>
          </a:r>
          <a:endParaRPr lang="en-US" sz="2400" kern="1200" dirty="0"/>
        </a:p>
      </dsp:txBody>
      <dsp:txXfrm>
        <a:off x="2030734" y="3060025"/>
        <a:ext cx="4165593" cy="2492383"/>
      </dsp:txXfrm>
    </dsp:sp>
    <dsp:sp modelId="{47BDB1E1-8391-4D6C-B416-7ABDC66DFBBF}">
      <dsp:nvSpPr>
        <dsp:cNvPr id="0" name=""/>
        <dsp:cNvSpPr/>
      </dsp:nvSpPr>
      <dsp:spPr>
        <a:xfrm>
          <a:off x="5217415" y="1484000"/>
          <a:ext cx="541528" cy="54152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E5F8C0-F308-416D-9FCE-752E36290E42}">
      <dsp:nvSpPr>
        <dsp:cNvPr id="0" name=""/>
        <dsp:cNvSpPr/>
      </dsp:nvSpPr>
      <dsp:spPr>
        <a:xfrm>
          <a:off x="4592578" y="2046354"/>
          <a:ext cx="3790689" cy="3035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6944" tIns="0" rIns="0" bIns="0" numCol="1" spcCol="1270" anchor="t" anchorCtr="0">
          <a:noAutofit/>
        </a:bodyPr>
        <a:lstStyle/>
        <a:p>
          <a:pPr lvl="0" algn="l" defTabSz="1066800">
            <a:lnSpc>
              <a:spcPct val="90000"/>
            </a:lnSpc>
            <a:spcBef>
              <a:spcPct val="0"/>
            </a:spcBef>
            <a:spcAft>
              <a:spcPct val="35000"/>
            </a:spcAft>
          </a:pPr>
          <a:r>
            <a:rPr lang="en-US" sz="2400" kern="1200" dirty="0" smtClean="0"/>
            <a:t>Use hybrid model of problem solving.</a:t>
          </a:r>
          <a:endParaRPr lang="en-US" sz="2400" kern="1200" dirty="0"/>
        </a:p>
      </dsp:txBody>
      <dsp:txXfrm>
        <a:off x="4592578" y="2046354"/>
        <a:ext cx="3790689" cy="30356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62F21-2619-4B56-8062-6AE66C3E1814}">
      <dsp:nvSpPr>
        <dsp:cNvPr id="0" name=""/>
        <dsp:cNvSpPr/>
      </dsp:nvSpPr>
      <dsp:spPr>
        <a:xfrm>
          <a:off x="4694330" y="2057403"/>
          <a:ext cx="1497708" cy="1395285"/>
        </a:xfrm>
        <a:prstGeom prst="ellipse">
          <a:avLst/>
        </a:prstGeom>
        <a:blipFill rotWithShape="0">
          <a:blip xmlns:r="http://schemas.openxmlformats.org/officeDocument/2006/relationships" r:embed="rId1"/>
          <a:stretch>
            <a:fillRect/>
          </a:stretch>
        </a:blipFill>
        <a:ln>
          <a:noFill/>
        </a:ln>
        <a:effectLst/>
      </dsp:spPr>
      <dsp:style>
        <a:lnRef idx="0">
          <a:scrgbClr r="0" g="0" b="0"/>
        </a:lnRef>
        <a:fillRef idx="1">
          <a:scrgbClr r="0" g="0" b="0"/>
        </a:fillRef>
        <a:effectRef idx="0">
          <a:scrgbClr r="0" g="0" b="0"/>
        </a:effectRef>
        <a:fontRef idx="minor"/>
      </dsp:style>
    </dsp:sp>
    <dsp:sp modelId="{29E450BE-ECCF-4219-925D-E29AA4234FCE}">
      <dsp:nvSpPr>
        <dsp:cNvPr id="0" name=""/>
        <dsp:cNvSpPr/>
      </dsp:nvSpPr>
      <dsp:spPr>
        <a:xfrm>
          <a:off x="5150607" y="3581399"/>
          <a:ext cx="778619" cy="498316"/>
        </a:xfrm>
        <a:prstGeom prst="downArrow">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A1BB0D-4F8D-4F11-8D81-BA010583CD5B}">
      <dsp:nvSpPr>
        <dsp:cNvPr id="0" name=""/>
        <dsp:cNvSpPr/>
      </dsp:nvSpPr>
      <dsp:spPr>
        <a:xfrm>
          <a:off x="3668513" y="4017675"/>
          <a:ext cx="3737372" cy="934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ts val="0"/>
            </a:spcAft>
          </a:pPr>
          <a:r>
            <a:rPr lang="en-US" sz="2400" kern="1200" dirty="0" smtClean="0"/>
            <a:t>Referral Question</a:t>
          </a:r>
        </a:p>
        <a:p>
          <a:pPr lvl="0" algn="ctr" defTabSz="1066800">
            <a:lnSpc>
              <a:spcPct val="90000"/>
            </a:lnSpc>
            <a:spcBef>
              <a:spcPct val="0"/>
            </a:spcBef>
            <a:spcAft>
              <a:spcPts val="0"/>
            </a:spcAft>
          </a:pPr>
          <a:r>
            <a:rPr lang="en-US" sz="2400" kern="1200" dirty="0" smtClean="0"/>
            <a:t>Test Selection</a:t>
          </a:r>
        </a:p>
        <a:p>
          <a:pPr lvl="0" algn="ctr" defTabSz="1066800">
            <a:lnSpc>
              <a:spcPct val="90000"/>
            </a:lnSpc>
            <a:spcBef>
              <a:spcPct val="0"/>
            </a:spcBef>
            <a:spcAft>
              <a:spcPts val="0"/>
            </a:spcAft>
          </a:pPr>
          <a:r>
            <a:rPr lang="en-US" sz="2400" kern="1200" dirty="0" smtClean="0"/>
            <a:t>Interpretation</a:t>
          </a:r>
          <a:endParaRPr lang="en-US" sz="2400" kern="1200" dirty="0"/>
        </a:p>
      </dsp:txBody>
      <dsp:txXfrm>
        <a:off x="3668513" y="4017675"/>
        <a:ext cx="3737372" cy="934343"/>
      </dsp:txXfrm>
    </dsp:sp>
    <dsp:sp modelId="{7F988EB1-29E4-4B4A-9DC7-06FFAC548181}">
      <dsp:nvSpPr>
        <dsp:cNvPr id="0" name=""/>
        <dsp:cNvSpPr/>
      </dsp:nvSpPr>
      <dsp:spPr>
        <a:xfrm>
          <a:off x="4729821" y="85911"/>
          <a:ext cx="1401514" cy="1401514"/>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Diagnostics</a:t>
          </a:r>
          <a:endParaRPr lang="en-US" sz="1600" kern="1200" dirty="0"/>
        </a:p>
      </dsp:txBody>
      <dsp:txXfrm>
        <a:off x="4935068" y="291158"/>
        <a:ext cx="991020" cy="991020"/>
      </dsp:txXfrm>
    </dsp:sp>
    <dsp:sp modelId="{DB1070D5-76CE-4168-AD56-4F49E2A764CF}">
      <dsp:nvSpPr>
        <dsp:cNvPr id="0" name=""/>
        <dsp:cNvSpPr/>
      </dsp:nvSpPr>
      <dsp:spPr>
        <a:xfrm>
          <a:off x="3775354" y="922878"/>
          <a:ext cx="1401514" cy="1401514"/>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PM</a:t>
          </a:r>
          <a:endParaRPr lang="en-US" sz="1600" kern="1200" dirty="0"/>
        </a:p>
      </dsp:txBody>
      <dsp:txXfrm>
        <a:off x="3980601" y="1128125"/>
        <a:ext cx="991020" cy="991020"/>
      </dsp:txXfrm>
    </dsp:sp>
    <dsp:sp modelId="{AE72EDAF-7F96-4DA8-82FD-D35243E94BEB}">
      <dsp:nvSpPr>
        <dsp:cNvPr id="0" name=""/>
        <dsp:cNvSpPr/>
      </dsp:nvSpPr>
      <dsp:spPr>
        <a:xfrm>
          <a:off x="5872794" y="677798"/>
          <a:ext cx="1401514" cy="1401514"/>
        </a:xfrm>
        <a:prstGeom prst="ellipse">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Summative</a:t>
          </a:r>
          <a:endParaRPr lang="en-US" sz="1600" kern="1200" dirty="0"/>
        </a:p>
      </dsp:txBody>
      <dsp:txXfrm>
        <a:off x="6078041" y="883045"/>
        <a:ext cx="991020" cy="991020"/>
      </dsp:txXfrm>
    </dsp:sp>
    <dsp:sp modelId="{54F8B389-1132-46CB-A7C8-25E61241DC0E}">
      <dsp:nvSpPr>
        <dsp:cNvPr id="0" name=""/>
        <dsp:cNvSpPr/>
      </dsp:nvSpPr>
      <dsp:spPr>
        <a:xfrm>
          <a:off x="2984503" y="226205"/>
          <a:ext cx="5199226" cy="3488214"/>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8A1AF-CDF0-49D4-B17F-EAD17F0225E8}">
      <dsp:nvSpPr>
        <dsp:cNvPr id="0" name=""/>
        <dsp:cNvSpPr/>
      </dsp:nvSpPr>
      <dsp:spPr>
        <a:xfrm rot="16200000">
          <a:off x="1036" y="1984"/>
          <a:ext cx="4521993" cy="4521993"/>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Reason for Referral</a:t>
          </a:r>
        </a:p>
        <a:p>
          <a:pPr lvl="0" algn="ctr" defTabSz="1066800">
            <a:lnSpc>
              <a:spcPct val="90000"/>
            </a:lnSpc>
            <a:spcBef>
              <a:spcPct val="0"/>
            </a:spcBef>
            <a:spcAft>
              <a:spcPct val="35000"/>
            </a:spcAft>
          </a:pPr>
          <a:r>
            <a:rPr lang="en-US" sz="2400" kern="1200" dirty="0" smtClean="0"/>
            <a:t>Historical Data</a:t>
          </a:r>
        </a:p>
        <a:p>
          <a:pPr lvl="0" algn="ctr" defTabSz="1066800">
            <a:lnSpc>
              <a:spcPct val="90000"/>
            </a:lnSpc>
            <a:spcBef>
              <a:spcPct val="0"/>
            </a:spcBef>
            <a:spcAft>
              <a:spcPct val="35000"/>
            </a:spcAft>
          </a:pPr>
          <a:r>
            <a:rPr lang="en-US" sz="2400" kern="1200" dirty="0" smtClean="0"/>
            <a:t>RtI Data</a:t>
          </a:r>
        </a:p>
        <a:p>
          <a:pPr lvl="0" algn="ctr" defTabSz="1066800">
            <a:lnSpc>
              <a:spcPct val="90000"/>
            </a:lnSpc>
            <a:spcBef>
              <a:spcPct val="0"/>
            </a:spcBef>
            <a:spcAft>
              <a:spcPct val="35000"/>
            </a:spcAft>
          </a:pPr>
          <a:r>
            <a:rPr lang="en-US" sz="2400" kern="1200" dirty="0" smtClean="0"/>
            <a:t>Multiple Sources </a:t>
          </a:r>
          <a:endParaRPr lang="en-US" sz="2400" kern="1200" dirty="0"/>
        </a:p>
      </dsp:txBody>
      <dsp:txXfrm rot="5400000">
        <a:off x="1037" y="1132481"/>
        <a:ext cx="3730644" cy="2260997"/>
      </dsp:txXfrm>
    </dsp:sp>
    <dsp:sp modelId="{7E5A3FD2-9EF7-4D61-A8BD-09A0D8E19F66}">
      <dsp:nvSpPr>
        <dsp:cNvPr id="0" name=""/>
        <dsp:cNvSpPr/>
      </dsp:nvSpPr>
      <dsp:spPr>
        <a:xfrm rot="5400000">
          <a:off x="6449769" y="1984"/>
          <a:ext cx="4521993" cy="4521993"/>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FIE Test Battery</a:t>
          </a:r>
          <a:endParaRPr lang="en-US" sz="2400" kern="1200" dirty="0"/>
        </a:p>
      </dsp:txBody>
      <dsp:txXfrm rot="-5400000">
        <a:off x="7241119" y="1132482"/>
        <a:ext cx="3730644" cy="226099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7BF09F-E26F-41E2-8A91-AB49B5D72F60}" type="datetimeFigureOut">
              <a:rPr lang="en-US" smtClean="0"/>
              <a:t>5/20/2014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dirty="0" smtClean="0"/>
              <a:t>Andrea Ogonosky, Ph.D.</a:t>
            </a: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A7CBDC-F0D7-48D4-A810-C16D9FEC85E3}" type="slidenum">
              <a:rPr lang="en-US" smtClean="0"/>
              <a:t>‹#›</a:t>
            </a:fld>
            <a:endParaRPr lang="en-US" dirty="0"/>
          </a:p>
        </p:txBody>
      </p:sp>
    </p:spTree>
    <p:extLst>
      <p:ext uri="{BB962C8B-B14F-4D97-AF65-F5344CB8AC3E}">
        <p14:creationId xmlns:p14="http://schemas.microsoft.com/office/powerpoint/2010/main" val="521054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8D5608-AEBA-4978-BBD3-C20A1CF3035D}" type="datetimeFigureOut">
              <a:rPr lang="en-US" smtClean="0"/>
              <a:t>5/20/2014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23F95A-A13A-4EB9-A6CC-CDD99DC5632A}" type="slidenum">
              <a:rPr lang="en-US" smtClean="0"/>
              <a:t>‹#›</a:t>
            </a:fld>
            <a:endParaRPr lang="en-US" dirty="0"/>
          </a:p>
        </p:txBody>
      </p:sp>
    </p:spTree>
    <p:extLst>
      <p:ext uri="{BB962C8B-B14F-4D97-AF65-F5344CB8AC3E}">
        <p14:creationId xmlns:p14="http://schemas.microsoft.com/office/powerpoint/2010/main" val="3266454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The underlying philosophy of MTSS is simple- use increased levels of ADDED supports, align with </a:t>
            </a:r>
            <a:r>
              <a:rPr lang="en-US" altLang="en-US" dirty="0" smtClean="0"/>
              <a:t>school </a:t>
            </a:r>
            <a:r>
              <a:rPr lang="en-US" altLang="en-US" dirty="0" smtClean="0"/>
              <a:t>needs and infrastructure and support your staff.</a:t>
            </a:r>
          </a:p>
        </p:txBody>
      </p:sp>
      <p:sp>
        <p:nvSpPr>
          <p:cNvPr id="4" name="Header Placeholder 3"/>
          <p:cNvSpPr>
            <a:spLocks noGrp="1"/>
          </p:cNvSpPr>
          <p:nvPr>
            <p:ph type="hdr" sz="quarter"/>
          </p:nvPr>
        </p:nvSpPr>
        <p:spPr/>
        <p:txBody>
          <a:bodyPr/>
          <a:lstStyle/>
          <a:p>
            <a:pPr>
              <a:defRPr/>
            </a:pPr>
            <a:r>
              <a:rPr lang="en-US" dirty="0" smtClean="0"/>
              <a:t>RtI Foundations</a:t>
            </a:r>
            <a:endParaRPr lang="en-US" dirty="0"/>
          </a:p>
        </p:txBody>
      </p:sp>
      <p:sp>
        <p:nvSpPr>
          <p:cNvPr id="12293"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21C13F4-CA33-4DF6-85FC-AB5B23657E7B}" type="slidenum">
              <a:rPr lang="en-US" altLang="en-US">
                <a:latin typeface="Calibri" panose="020F0502020204030204" pitchFamily="34" charset="0"/>
              </a:rPr>
              <a:pPr/>
              <a:t>6</a:t>
            </a:fld>
            <a:endParaRPr lang="en-US" altLang="en-US" dirty="0">
              <a:latin typeface="Calibri" panose="020F0502020204030204" pitchFamily="34" charset="0"/>
            </a:endParaRPr>
          </a:p>
        </p:txBody>
      </p:sp>
    </p:spTree>
    <p:extLst>
      <p:ext uri="{BB962C8B-B14F-4D97-AF65-F5344CB8AC3E}">
        <p14:creationId xmlns:p14="http://schemas.microsoft.com/office/powerpoint/2010/main" val="707773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33425" indent="-280988">
              <a:spcBef>
                <a:spcPct val="30000"/>
              </a:spcBef>
              <a:defRPr sz="1200">
                <a:solidFill>
                  <a:schemeClr val="tx1"/>
                </a:solidFill>
                <a:latin typeface="Calibri" pitchFamily="34" charset="0"/>
              </a:defRPr>
            </a:lvl2pPr>
            <a:lvl3pPr marL="1128713" indent="-225425">
              <a:spcBef>
                <a:spcPct val="30000"/>
              </a:spcBef>
              <a:defRPr sz="1200">
                <a:solidFill>
                  <a:schemeClr val="tx1"/>
                </a:solidFill>
                <a:latin typeface="Calibri" pitchFamily="34" charset="0"/>
              </a:defRPr>
            </a:lvl3pPr>
            <a:lvl4pPr marL="1581150" indent="-225425">
              <a:spcBef>
                <a:spcPct val="30000"/>
              </a:spcBef>
              <a:defRPr sz="1200">
                <a:solidFill>
                  <a:schemeClr val="tx1"/>
                </a:solidFill>
                <a:latin typeface="Calibri" pitchFamily="34" charset="0"/>
              </a:defRPr>
            </a:lvl4pPr>
            <a:lvl5pPr marL="2033588" indent="-225425">
              <a:spcBef>
                <a:spcPct val="30000"/>
              </a:spcBef>
              <a:defRPr sz="1200">
                <a:solidFill>
                  <a:schemeClr val="tx1"/>
                </a:solidFill>
                <a:latin typeface="Calibri" pitchFamily="34" charset="0"/>
              </a:defRPr>
            </a:lvl5pPr>
            <a:lvl6pPr marL="2490788" indent="-225425" eaLnBrk="0" fontAlgn="base" hangingPunct="0">
              <a:spcBef>
                <a:spcPct val="30000"/>
              </a:spcBef>
              <a:spcAft>
                <a:spcPct val="0"/>
              </a:spcAft>
              <a:defRPr sz="1200">
                <a:solidFill>
                  <a:schemeClr val="tx1"/>
                </a:solidFill>
                <a:latin typeface="Calibri" pitchFamily="34" charset="0"/>
              </a:defRPr>
            </a:lvl6pPr>
            <a:lvl7pPr marL="2947988" indent="-225425" eaLnBrk="0" fontAlgn="base" hangingPunct="0">
              <a:spcBef>
                <a:spcPct val="30000"/>
              </a:spcBef>
              <a:spcAft>
                <a:spcPct val="0"/>
              </a:spcAft>
              <a:defRPr sz="1200">
                <a:solidFill>
                  <a:schemeClr val="tx1"/>
                </a:solidFill>
                <a:latin typeface="Calibri" pitchFamily="34" charset="0"/>
              </a:defRPr>
            </a:lvl7pPr>
            <a:lvl8pPr marL="3405188" indent="-225425" eaLnBrk="0" fontAlgn="base" hangingPunct="0">
              <a:spcBef>
                <a:spcPct val="30000"/>
              </a:spcBef>
              <a:spcAft>
                <a:spcPct val="0"/>
              </a:spcAft>
              <a:defRPr sz="1200">
                <a:solidFill>
                  <a:schemeClr val="tx1"/>
                </a:solidFill>
                <a:latin typeface="Calibri" pitchFamily="34" charset="0"/>
              </a:defRPr>
            </a:lvl8pPr>
            <a:lvl9pPr marL="3862388" indent="-225425" eaLnBrk="0" fontAlgn="base" hangingPunct="0">
              <a:spcBef>
                <a:spcPct val="30000"/>
              </a:spcBef>
              <a:spcAft>
                <a:spcPct val="0"/>
              </a:spcAft>
              <a:defRPr sz="1200">
                <a:solidFill>
                  <a:schemeClr val="tx1"/>
                </a:solidFill>
                <a:latin typeface="Calibri" pitchFamily="34" charset="0"/>
              </a:defRPr>
            </a:lvl9pPr>
          </a:lstStyle>
          <a:p>
            <a:pPr>
              <a:spcBef>
                <a:spcPct val="0"/>
              </a:spcBef>
            </a:pPr>
            <a:fld id="{668FA60C-6F3D-4AD1-8F92-6446A00639C8}" type="slidenum">
              <a:rPr lang="en-US" altLang="en-US">
                <a:latin typeface="Arial" charset="0"/>
              </a:rPr>
              <a:pPr>
                <a:spcBef>
                  <a:spcPct val="0"/>
                </a:spcBef>
              </a:pPr>
              <a:t>8</a:t>
            </a:fld>
            <a:endParaRPr lang="en-US" altLang="en-US" dirty="0">
              <a:latin typeface="Arial" charset="0"/>
            </a:endParaRPr>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latin typeface="Arial" charset="0"/>
                <a:ea typeface="ＭＳ Ｐゴシック" pitchFamily="34" charset="-128"/>
              </a:rPr>
              <a:t>We have NEVER seen a successful implementation of MTSS by simply having a guidance document and forms to fill out… there needs to ba anunderstanding that problems solving and processes will need to change.  Usually </a:t>
            </a:r>
            <a:r>
              <a:rPr lang="en-US" altLang="en-US" dirty="0" smtClean="0">
                <a:latin typeface="Arial" charset="0"/>
                <a:ea typeface="ＭＳ Ｐゴシック" pitchFamily="34" charset="-128"/>
              </a:rPr>
              <a:t>the </a:t>
            </a:r>
            <a:r>
              <a:rPr lang="en-US" altLang="en-US" dirty="0" smtClean="0">
                <a:latin typeface="Arial" charset="0"/>
                <a:ea typeface="ＭＳ Ｐゴシック" pitchFamily="34" charset="-128"/>
              </a:rPr>
              <a:t>first step is to design instruction around the needs of the students no the staff!  The best MTSS schools are also the ones who were willing to make changes in the master schedule to accomplish this.</a:t>
            </a:r>
          </a:p>
        </p:txBody>
      </p:sp>
      <p:sp>
        <p:nvSpPr>
          <p:cNvPr id="2" name="Header Placeholder 1"/>
          <p:cNvSpPr>
            <a:spLocks noGrp="1"/>
          </p:cNvSpPr>
          <p:nvPr>
            <p:ph type="hdr" sz="quarter"/>
          </p:nvPr>
        </p:nvSpPr>
        <p:spPr/>
        <p:txBody>
          <a:bodyPr/>
          <a:lstStyle/>
          <a:p>
            <a:pPr>
              <a:defRPr/>
            </a:pPr>
            <a:r>
              <a:rPr lang="en-US" dirty="0"/>
              <a:t>RtI Foundations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F2642F-FDAD-4697-9B6F-4650C9BB887E}" type="slidenum">
              <a:rPr lang="en-US" smtClean="0"/>
              <a:t>14</a:t>
            </a:fld>
            <a:endParaRPr lang="en-US" dirty="0"/>
          </a:p>
        </p:txBody>
      </p:sp>
    </p:spTree>
    <p:extLst>
      <p:ext uri="{BB962C8B-B14F-4D97-AF65-F5344CB8AC3E}">
        <p14:creationId xmlns:p14="http://schemas.microsoft.com/office/powerpoint/2010/main" val="2558392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Warm relationships of mutual respect</a:t>
            </a:r>
          </a:p>
          <a:p>
            <a:r>
              <a:rPr lang="en-US" sz="1200" b="0" i="0" kern="1200" dirty="0" smtClean="0">
                <a:solidFill>
                  <a:schemeClr val="tx1"/>
                </a:solidFill>
                <a:effectLst/>
                <a:latin typeface="+mn-lt"/>
                <a:ea typeface="+mn-ea"/>
                <a:cs typeface="+mn-cs"/>
              </a:rPr>
              <a:t>Teachers/support staff who recognize that students contribute to finding solutions which balance justice, care and truthfulness and conduct their classes based on this philosophy</a:t>
            </a:r>
          </a:p>
          <a:p>
            <a:r>
              <a:rPr lang="en-US" sz="1200" b="0" i="0" kern="1200" dirty="0" smtClean="0">
                <a:solidFill>
                  <a:schemeClr val="tx1"/>
                </a:solidFill>
                <a:effectLst/>
                <a:latin typeface="+mn-lt"/>
                <a:ea typeface="+mn-ea"/>
                <a:cs typeface="+mn-cs"/>
              </a:rPr>
              <a:t>Teachers/support staff who model positive interpersonal behavior</a:t>
            </a:r>
          </a:p>
          <a:p>
            <a:r>
              <a:rPr lang="en-US" sz="1200" b="0" i="0" kern="1200" dirty="0" smtClean="0">
                <a:solidFill>
                  <a:schemeClr val="tx1"/>
                </a:solidFill>
                <a:effectLst/>
                <a:latin typeface="+mn-lt"/>
                <a:ea typeface="+mn-ea"/>
                <a:cs typeface="+mn-cs"/>
              </a:rPr>
              <a:t>Teacher/support staff styles that stimulate active student participation</a:t>
            </a:r>
          </a:p>
          <a:p>
            <a:r>
              <a:rPr lang="en-US" sz="1200" b="0" i="0" kern="1200" dirty="0" smtClean="0">
                <a:solidFill>
                  <a:schemeClr val="tx1"/>
                </a:solidFill>
                <a:effectLst/>
                <a:latin typeface="+mn-lt"/>
                <a:ea typeface="+mn-ea"/>
                <a:cs typeface="+mn-cs"/>
              </a:rPr>
              <a:t>Classes that promote democratic attitudes and values</a:t>
            </a:r>
          </a:p>
          <a:p>
            <a:r>
              <a:rPr lang="en-US" sz="1200" b="0" i="0" kern="1200" dirty="0" smtClean="0">
                <a:solidFill>
                  <a:schemeClr val="tx1"/>
                </a:solidFill>
                <a:effectLst/>
                <a:latin typeface="+mn-lt"/>
                <a:ea typeface="+mn-ea"/>
                <a:cs typeface="+mn-cs"/>
              </a:rPr>
              <a:t>Classes that foster the normative value of helping</a:t>
            </a:r>
          </a:p>
          <a:p>
            <a:endParaRPr lang="en-US" dirty="0"/>
          </a:p>
        </p:txBody>
      </p:sp>
      <p:sp>
        <p:nvSpPr>
          <p:cNvPr id="4" name="Slide Number Placeholder 3"/>
          <p:cNvSpPr>
            <a:spLocks noGrp="1"/>
          </p:cNvSpPr>
          <p:nvPr>
            <p:ph type="sldNum" sz="quarter" idx="10"/>
          </p:nvPr>
        </p:nvSpPr>
        <p:spPr/>
        <p:txBody>
          <a:bodyPr/>
          <a:lstStyle/>
          <a:p>
            <a:fld id="{72F2642F-FDAD-4697-9B6F-4650C9BB887E}" type="slidenum">
              <a:rPr lang="en-US" smtClean="0"/>
              <a:t>18</a:t>
            </a:fld>
            <a:endParaRPr lang="en-US" dirty="0"/>
          </a:p>
        </p:txBody>
      </p:sp>
    </p:spTree>
    <p:extLst>
      <p:ext uri="{BB962C8B-B14F-4D97-AF65-F5344CB8AC3E}">
        <p14:creationId xmlns:p14="http://schemas.microsoft.com/office/powerpoint/2010/main" val="3370143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BF5A26-605D-4D4D-B7EE-8F77F521FFAA}" type="slidenum">
              <a:rPr lang="en-US" smtClean="0"/>
              <a:t>36</a:t>
            </a:fld>
            <a:endParaRPr lang="en-US" dirty="0"/>
          </a:p>
        </p:txBody>
      </p:sp>
    </p:spTree>
    <p:extLst>
      <p:ext uri="{BB962C8B-B14F-4D97-AF65-F5344CB8AC3E}">
        <p14:creationId xmlns:p14="http://schemas.microsoft.com/office/powerpoint/2010/main" val="2763494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especially when measures vary in g loadings (e.g., Gc=.76, Gf=.78, Gv=.46)</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 Bergeron &amp; Floyd study, Means: Gc=62.2   Glr=59.1   Gv=79.6   Ga=77.5  Gf=63.2   Gs=63.9   Gsm=66.2   GIA=54.8</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2BF5A26-605D-4D4D-B7EE-8F77F521FFAA}" type="slidenum">
              <a:rPr lang="en-US" smtClean="0"/>
              <a:t>37</a:t>
            </a:fld>
            <a:endParaRPr lang="en-US" dirty="0"/>
          </a:p>
        </p:txBody>
      </p:sp>
    </p:spTree>
    <p:extLst>
      <p:ext uri="{BB962C8B-B14F-4D97-AF65-F5344CB8AC3E}">
        <p14:creationId xmlns:p14="http://schemas.microsoft.com/office/powerpoint/2010/main" val="229685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2153887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2189842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3675617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genda/Summar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a:t>
            </a:fld>
            <a:endParaRPr lang="en-US" dirty="0"/>
          </a:p>
        </p:txBody>
      </p:sp>
      <p:sp>
        <p:nvSpPr>
          <p:cNvPr id="9" name="Text Placeholder 8"/>
          <p:cNvSpPr>
            <a:spLocks noGrp="1"/>
          </p:cNvSpPr>
          <p:nvPr>
            <p:ph type="body" sz="quarter" idx="15"/>
          </p:nvPr>
        </p:nvSpPr>
        <p:spPr>
          <a:xfrm>
            <a:off x="914400" y="3886200"/>
            <a:ext cx="7315200" cy="838200"/>
          </a:xfrm>
        </p:spPr>
        <p:txBody>
          <a:bodyPr>
            <a:normAutofit/>
          </a:bodyPr>
          <a:lstStyle>
            <a:lvl1pPr marL="76198" indent="0">
              <a:buFontTx/>
              <a:buNone/>
              <a:defRPr sz="2400" baseline="0">
                <a:solidFill>
                  <a:schemeClr val="bg2">
                    <a:lumMod val="10000"/>
                  </a:schemeClr>
                </a:solidFill>
              </a:defRPr>
            </a:lvl1pPr>
          </a:lstStyle>
          <a:p>
            <a:pPr lvl="0"/>
            <a:r>
              <a:rPr lang="en-US" dirty="0" smtClean="0"/>
              <a:t>Click to edit Master text styles</a:t>
            </a:r>
          </a:p>
        </p:txBody>
      </p:sp>
      <p:sp>
        <p:nvSpPr>
          <p:cNvPr id="12" name="Text Placeholder 8"/>
          <p:cNvSpPr>
            <a:spLocks noGrp="1"/>
          </p:cNvSpPr>
          <p:nvPr>
            <p:ph type="body" sz="quarter" idx="16"/>
          </p:nvPr>
        </p:nvSpPr>
        <p:spPr>
          <a:xfrm>
            <a:off x="508000" y="2057400"/>
            <a:ext cx="7315200" cy="838200"/>
          </a:xfrm>
        </p:spPr>
        <p:txBody>
          <a:bodyPr>
            <a:normAutofit/>
          </a:bodyPr>
          <a:lstStyle>
            <a:lvl1pPr marL="76198" indent="0">
              <a:buFontTx/>
              <a:buNone/>
              <a:defRPr sz="2400" baseline="0">
                <a:solidFill>
                  <a:schemeClr val="bg2">
                    <a:lumMod val="10000"/>
                  </a:schemeClr>
                </a:solidFill>
              </a:defRPr>
            </a:lvl1pPr>
          </a:lstStyle>
          <a:p>
            <a:pPr lvl="0"/>
            <a:r>
              <a:rPr lang="en-US" dirty="0" smtClean="0"/>
              <a:t>Click to edit Master text styles</a:t>
            </a:r>
          </a:p>
        </p:txBody>
      </p:sp>
      <p:sp>
        <p:nvSpPr>
          <p:cNvPr id="14" name="Text Placeholder 8"/>
          <p:cNvSpPr>
            <a:spLocks noGrp="1"/>
          </p:cNvSpPr>
          <p:nvPr>
            <p:ph type="body" sz="quarter" idx="17"/>
          </p:nvPr>
        </p:nvSpPr>
        <p:spPr>
          <a:xfrm>
            <a:off x="711200" y="2971800"/>
            <a:ext cx="7315200" cy="838200"/>
          </a:xfrm>
        </p:spPr>
        <p:txBody>
          <a:bodyPr>
            <a:normAutofit/>
          </a:bodyPr>
          <a:lstStyle>
            <a:lvl1pPr marL="76198" indent="0">
              <a:buFontTx/>
              <a:buNone/>
              <a:defRPr sz="2400" baseline="0">
                <a:solidFill>
                  <a:schemeClr val="bg2">
                    <a:lumMod val="10000"/>
                  </a:schemeClr>
                </a:solidFill>
              </a:defRPr>
            </a:lvl1pPr>
          </a:lstStyle>
          <a:p>
            <a:pPr lvl="0"/>
            <a:r>
              <a:rPr lang="en-US" dirty="0" smtClean="0"/>
              <a:t>Click to edit Master text styles</a:t>
            </a:r>
          </a:p>
        </p:txBody>
      </p:sp>
      <p:sp>
        <p:nvSpPr>
          <p:cNvPr id="15" name="Text Placeholder 8"/>
          <p:cNvSpPr>
            <a:spLocks noGrp="1"/>
          </p:cNvSpPr>
          <p:nvPr>
            <p:ph type="body" sz="quarter" idx="18"/>
          </p:nvPr>
        </p:nvSpPr>
        <p:spPr>
          <a:xfrm>
            <a:off x="1117600" y="4800600"/>
            <a:ext cx="7315200" cy="838200"/>
          </a:xfrm>
        </p:spPr>
        <p:txBody>
          <a:bodyPr>
            <a:normAutofit/>
          </a:bodyPr>
          <a:lstStyle>
            <a:lvl1pPr marL="76198" indent="0">
              <a:buFontTx/>
              <a:buNone/>
              <a:defRPr sz="2400" baseline="0">
                <a:solidFill>
                  <a:schemeClr val="bg2">
                    <a:lumMod val="10000"/>
                  </a:schemeClr>
                </a:solidFill>
              </a:defRPr>
            </a:lvl1pPr>
          </a:lstStyle>
          <a:p>
            <a:pPr lvl="0"/>
            <a:r>
              <a:rPr lang="en-US" dirty="0" smtClean="0"/>
              <a:t>Click to edit Master text styles</a:t>
            </a:r>
          </a:p>
        </p:txBody>
      </p:sp>
      <p:sp>
        <p:nvSpPr>
          <p:cNvPr id="13" name="Text Placeholder 10"/>
          <p:cNvSpPr>
            <a:spLocks noGrp="1"/>
          </p:cNvSpPr>
          <p:nvPr>
            <p:ph type="body" sz="quarter" idx="13"/>
          </p:nvPr>
        </p:nvSpPr>
        <p:spPr>
          <a:xfrm>
            <a:off x="711200" y="914400"/>
            <a:ext cx="7315200" cy="457200"/>
          </a:xfrm>
        </p:spPr>
        <p:txBody>
          <a:bodyPr>
            <a:normAutofit/>
          </a:bodyPr>
          <a:lstStyle>
            <a:lvl1pPr algn="l">
              <a:buFontTx/>
              <a:buNone/>
              <a:defRPr sz="3200" b="1">
                <a:solidFill>
                  <a:schemeClr val="bg2">
                    <a:lumMod val="50000"/>
                  </a:schemeClr>
                </a:solidFill>
              </a:defRPr>
            </a:lvl1pPr>
          </a:lstStyle>
          <a:p>
            <a:pPr lvl="0"/>
            <a:r>
              <a:rPr lang="en-US" dirty="0" smtClean="0"/>
              <a:t>Click to edit Master text styles</a:t>
            </a:r>
          </a:p>
        </p:txBody>
      </p:sp>
      <p:sp>
        <p:nvSpPr>
          <p:cNvPr id="11" name="Title 1"/>
          <p:cNvSpPr>
            <a:spLocks noGrp="1"/>
          </p:cNvSpPr>
          <p:nvPr>
            <p:ph type="title"/>
          </p:nvPr>
        </p:nvSpPr>
        <p:spPr>
          <a:xfrm>
            <a:off x="203200" y="198437"/>
            <a:ext cx="8636000" cy="944563"/>
          </a:xfrm>
        </p:spPr>
        <p:txBody>
          <a:bodyPr/>
          <a:lstStyle>
            <a:lvl1pPr algn="l">
              <a:defRPr>
                <a:ln>
                  <a:solidFill>
                    <a:schemeClr val="accent5">
                      <a:lumMod val="50000"/>
                    </a:schemeClr>
                  </a:solidFill>
                </a:ln>
                <a:solidFill>
                  <a:schemeClr val="bg2">
                    <a:lumMod val="25000"/>
                  </a:schemeClr>
                </a:solidFill>
              </a:defRPr>
            </a:lvl1pPr>
          </a:lstStyle>
          <a:p>
            <a:r>
              <a:rPr lang="en-US" smtClean="0"/>
              <a:t>Click to edit Master title style</a:t>
            </a:r>
            <a:endParaRPr lang="en-US"/>
          </a:p>
        </p:txBody>
      </p:sp>
    </p:spTree>
    <p:extLst>
      <p:ext uri="{BB962C8B-B14F-4D97-AF65-F5344CB8AC3E}">
        <p14:creationId xmlns:p14="http://schemas.microsoft.com/office/powerpoint/2010/main" val="389040604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hree Picture">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7" name="Picture 16"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1200" y="0"/>
            <a:ext cx="12192000" cy="6858000"/>
          </a:xfrm>
          <a:prstGeom prst="rect">
            <a:avLst/>
          </a:prstGeom>
        </p:spPr>
      </p:pic>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a:t>
            </a:fld>
            <a:endParaRPr lang="en-US" dirty="0"/>
          </a:p>
        </p:txBody>
      </p:sp>
      <p:sp>
        <p:nvSpPr>
          <p:cNvPr id="9" name="Content Placeholder 2"/>
          <p:cNvSpPr>
            <a:spLocks noGrp="1"/>
          </p:cNvSpPr>
          <p:nvPr>
            <p:ph sz="half" idx="1"/>
          </p:nvPr>
        </p:nvSpPr>
        <p:spPr>
          <a:xfrm>
            <a:off x="1320800" y="1066800"/>
            <a:ext cx="6197600" cy="1676400"/>
          </a:xfrm>
        </p:spPr>
        <p:txBody>
          <a:bodyPr lIns="365751" tIns="0" rIns="243834" anchor="ctr">
            <a:normAutofit/>
          </a:bodyPr>
          <a:lstStyle>
            <a:lvl1pPr>
              <a:lnSpc>
                <a:spcPts val="2667"/>
              </a:lnSpc>
              <a:defRPr sz="2400">
                <a:solidFill>
                  <a:schemeClr val="accent5">
                    <a:lumMod val="75000"/>
                  </a:schemeClr>
                </a:solidFill>
              </a:defRPr>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0" name="Content Placeholder 3"/>
          <p:cNvSpPr>
            <a:spLocks noGrp="1"/>
          </p:cNvSpPr>
          <p:nvPr>
            <p:ph sz="half" idx="2"/>
          </p:nvPr>
        </p:nvSpPr>
        <p:spPr>
          <a:xfrm>
            <a:off x="1320800" y="2971800"/>
            <a:ext cx="6197600" cy="1676400"/>
          </a:xfrm>
        </p:spPr>
        <p:txBody>
          <a:bodyPr lIns="365751" tIns="0" rIns="243834" anchor="ctr">
            <a:normAutofit/>
          </a:bodyPr>
          <a:lstStyle>
            <a:lvl1pPr>
              <a:lnSpc>
                <a:spcPts val="2667"/>
              </a:lnSpc>
              <a:defRPr sz="2400">
                <a:solidFill>
                  <a:schemeClr val="accent5">
                    <a:lumMod val="75000"/>
                  </a:schemeClr>
                </a:solidFill>
              </a:defRPr>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1" name="Content Placeholder 3"/>
          <p:cNvSpPr>
            <a:spLocks noGrp="1"/>
          </p:cNvSpPr>
          <p:nvPr>
            <p:ph sz="half" idx="14"/>
          </p:nvPr>
        </p:nvSpPr>
        <p:spPr>
          <a:xfrm>
            <a:off x="1320800" y="4724400"/>
            <a:ext cx="6197600" cy="1600200"/>
          </a:xfrm>
        </p:spPr>
        <p:txBody>
          <a:bodyPr lIns="365751" tIns="0" rIns="243834" anchor="ctr">
            <a:normAutofit/>
          </a:bodyPr>
          <a:lstStyle>
            <a:lvl1pPr marL="0" marR="0" indent="0" algn="l" defTabSz="1219170" rtl="0" eaLnBrk="1" fontAlgn="auto" latinLnBrk="0" hangingPunct="1">
              <a:lnSpc>
                <a:spcPts val="2667"/>
              </a:lnSpc>
              <a:spcBef>
                <a:spcPct val="20000"/>
              </a:spcBef>
              <a:spcAft>
                <a:spcPts val="0"/>
              </a:spcAft>
              <a:buClrTx/>
              <a:buSzTx/>
              <a:buFontTx/>
              <a:buNone/>
              <a:tabLst/>
              <a:defRPr lang="en-US" sz="2400" kern="1200" dirty="0" smtClean="0">
                <a:solidFill>
                  <a:schemeClr val="accent5">
                    <a:lumMod val="75000"/>
                  </a:schemeClr>
                </a:solidFill>
                <a:latin typeface="+mn-lt"/>
                <a:ea typeface="+mn-ea"/>
                <a:cs typeface="+mn-cs"/>
              </a:defRPr>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marL="0" marR="0" lvl="0" indent="0" algn="l" defTabSz="1219170" rtl="0" eaLnBrk="1" fontAlgn="auto" latinLnBrk="0" hangingPunct="1">
              <a:lnSpc>
                <a:spcPts val="2667"/>
              </a:lnSpc>
              <a:spcBef>
                <a:spcPct val="20000"/>
              </a:spcBef>
              <a:spcAft>
                <a:spcPts val="0"/>
              </a:spcAft>
              <a:buClrTx/>
              <a:buSzTx/>
              <a:buFontTx/>
              <a:buNone/>
              <a:tabLst/>
              <a:defRPr/>
            </a:pPr>
            <a:r>
              <a:rPr lang="en-US" dirty="0" smtClean="0"/>
              <a:t>Click to edit Master text styles</a:t>
            </a:r>
          </a:p>
        </p:txBody>
      </p:sp>
      <p:sp>
        <p:nvSpPr>
          <p:cNvPr id="15" name="Content Placeholder 2"/>
          <p:cNvSpPr>
            <a:spLocks noGrp="1"/>
          </p:cNvSpPr>
          <p:nvPr>
            <p:ph sz="half" idx="15"/>
          </p:nvPr>
        </p:nvSpPr>
        <p:spPr>
          <a:xfrm>
            <a:off x="609600" y="1371601"/>
            <a:ext cx="2641600" cy="1676401"/>
          </a:xfrm>
        </p:spPr>
        <p:txBody>
          <a:bodyPr>
            <a:noAutofit/>
          </a:bodyPr>
          <a:lstStyle>
            <a:lvl1pPr algn="r">
              <a:defRPr sz="2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6" name="Content Placeholder 3"/>
          <p:cNvSpPr>
            <a:spLocks noGrp="1"/>
          </p:cNvSpPr>
          <p:nvPr>
            <p:ph sz="half" idx="16"/>
          </p:nvPr>
        </p:nvSpPr>
        <p:spPr>
          <a:xfrm>
            <a:off x="609600" y="3124201"/>
            <a:ext cx="2641600" cy="1676401"/>
          </a:xfrm>
        </p:spPr>
        <p:txBody>
          <a:bodyPr>
            <a:normAutofit/>
          </a:bodyPr>
          <a:lstStyle>
            <a:lvl1pPr algn="r">
              <a:defRPr sz="2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4" name="Content Placeholder 3"/>
          <p:cNvSpPr>
            <a:spLocks noGrp="1"/>
          </p:cNvSpPr>
          <p:nvPr>
            <p:ph sz="half" idx="17"/>
          </p:nvPr>
        </p:nvSpPr>
        <p:spPr>
          <a:xfrm>
            <a:off x="609600" y="4876800"/>
            <a:ext cx="2641600" cy="1600200"/>
          </a:xfrm>
        </p:spPr>
        <p:txBody>
          <a:bodyPr>
            <a:normAutofit/>
          </a:bodyPr>
          <a:lstStyle>
            <a:lvl1pPr algn="r">
              <a:defRPr sz="2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2" name="Title 1"/>
          <p:cNvSpPr>
            <a:spLocks noGrp="1"/>
          </p:cNvSpPr>
          <p:nvPr>
            <p:ph type="title"/>
          </p:nvPr>
        </p:nvSpPr>
        <p:spPr>
          <a:xfrm>
            <a:off x="1016000" y="0"/>
            <a:ext cx="8636000" cy="944563"/>
          </a:xfrm>
        </p:spPr>
        <p:txBody>
          <a:bodyPr/>
          <a:lstStyle>
            <a:lvl1pPr>
              <a:defRPr>
                <a:ln>
                  <a:solidFill>
                    <a:schemeClr val="accent5">
                      <a:lumMod val="50000"/>
                    </a:schemeClr>
                  </a:solidFill>
                </a:ln>
                <a:solidFill>
                  <a:schemeClr val="bg2">
                    <a:lumMod val="25000"/>
                  </a:schemeClr>
                </a:solidFill>
              </a:defRPr>
            </a:lvl1pPr>
          </a:lstStyle>
          <a:p>
            <a:r>
              <a:rPr lang="en-US" smtClean="0"/>
              <a:t>Click to edit Master title style</a:t>
            </a:r>
            <a:endParaRPr lang="en-US"/>
          </a:p>
        </p:txBody>
      </p:sp>
    </p:spTree>
    <p:extLst>
      <p:ext uri="{BB962C8B-B14F-4D97-AF65-F5344CB8AC3E}">
        <p14:creationId xmlns:p14="http://schemas.microsoft.com/office/powerpoint/2010/main" val="71247737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questions contact">
    <p:bg>
      <p:bgPr>
        <a:solidFill>
          <a:srgbClr val="FFFFFF"/>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47800"/>
            <a:ext cx="6815667" cy="4678363"/>
          </a:xfrm>
        </p:spPr>
        <p:txBody>
          <a:bodyPr/>
          <a:lstStyle>
            <a:lvl1pPr>
              <a:defRPr sz="4300">
                <a:solidFill>
                  <a:schemeClr val="tx2"/>
                </a:solidFill>
              </a:defRPr>
            </a:lvl1pPr>
            <a:lvl2pPr>
              <a:defRPr sz="3700">
                <a:solidFill>
                  <a:schemeClr val="tx2"/>
                </a:solidFill>
              </a:defRPr>
            </a:lvl2pPr>
            <a:lvl3pPr>
              <a:defRPr sz="3200">
                <a:solidFill>
                  <a:schemeClr val="tx2"/>
                </a:solidFill>
              </a:defRPr>
            </a:lvl3pPr>
            <a:lvl4pPr>
              <a:defRPr sz="2700">
                <a:solidFill>
                  <a:schemeClr val="tx2"/>
                </a:solidFill>
              </a:defRPr>
            </a:lvl4pPr>
            <a:lvl5pPr>
              <a:defRPr sz="2700">
                <a:solidFill>
                  <a:schemeClr val="tx2"/>
                </a:solidFill>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620000" y="1447801"/>
            <a:ext cx="4368800" cy="4373563"/>
          </a:xfrm>
        </p:spPr>
        <p:txBody>
          <a:bodyPr>
            <a:normAutofit/>
          </a:bodyPr>
          <a:lstStyle>
            <a:lvl1pPr marL="0" indent="0">
              <a:lnSpc>
                <a:spcPts val="2133"/>
              </a:lnSpc>
              <a:buNone/>
              <a:defRPr sz="2100">
                <a:solidFill>
                  <a:schemeClr val="tx2"/>
                </a:solidFill>
              </a:defRPr>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smtClean="0"/>
              <a:t>Click to edit Master text styles</a:t>
            </a:r>
          </a:p>
        </p:txBody>
      </p:sp>
      <p:sp>
        <p:nvSpPr>
          <p:cNvPr id="14" name="Title 13"/>
          <p:cNvSpPr>
            <a:spLocks noGrp="1"/>
          </p:cNvSpPr>
          <p:nvPr>
            <p:ph type="title"/>
          </p:nvPr>
        </p:nvSpPr>
        <p:spPr>
          <a:xfrm>
            <a:off x="1828800" y="579437"/>
            <a:ext cx="8534400" cy="639763"/>
          </a:xfrm>
        </p:spPr>
        <p:txBody>
          <a:bodyPr/>
          <a:lstStyle>
            <a:lvl1pPr>
              <a:defRPr sz="3700">
                <a:solidFill>
                  <a:schemeClr val="tx2"/>
                </a:solidFill>
              </a:defRPr>
            </a:lvl1pPr>
          </a:lstStyle>
          <a:p>
            <a:r>
              <a:rPr lang="en-US" dirty="0" smtClean="0"/>
              <a:t>Click to edit Master title style</a:t>
            </a:r>
            <a:endParaRPr lang="en-US" dirty="0"/>
          </a:p>
        </p:txBody>
      </p:sp>
      <p:sp>
        <p:nvSpPr>
          <p:cNvPr id="15" name="Text Placeholder 10"/>
          <p:cNvSpPr>
            <a:spLocks noGrp="1"/>
          </p:cNvSpPr>
          <p:nvPr>
            <p:ph type="body" sz="quarter" idx="13"/>
          </p:nvPr>
        </p:nvSpPr>
        <p:spPr>
          <a:xfrm>
            <a:off x="1828800" y="381000"/>
            <a:ext cx="8055200" cy="457200"/>
          </a:xfrm>
        </p:spPr>
        <p:txBody>
          <a:bodyPr>
            <a:normAutofit/>
          </a:bodyPr>
          <a:lstStyle>
            <a:lvl1pPr>
              <a:buFontTx/>
              <a:buNone/>
              <a:defRPr sz="2700">
                <a:solidFill>
                  <a:schemeClr val="tx2"/>
                </a:solidFill>
              </a:defRPr>
            </a:lvl1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questions contac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181600" y="1600200"/>
            <a:ext cx="4064000" cy="3505200"/>
          </a:xfrm>
        </p:spPr>
        <p:txBody>
          <a:bodyPr/>
          <a:lstStyle>
            <a:lvl1pPr marL="0" indent="0" algn="ctr">
              <a:lnSpc>
                <a:spcPts val="2133"/>
              </a:lnSpc>
              <a:buNone/>
              <a:defRPr sz="1900">
                <a:solidFill>
                  <a:schemeClr val="tx1">
                    <a:lumMod val="95000"/>
                    <a:lumOff val="5000"/>
                  </a:schemeClr>
                </a:solidFill>
              </a:defRPr>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smtClean="0"/>
              <a:t>Click to edit Master text styles</a:t>
            </a:r>
          </a:p>
        </p:txBody>
      </p:sp>
      <p:sp>
        <p:nvSpPr>
          <p:cNvPr id="12" name="Slide Number Placeholder 11"/>
          <p:cNvSpPr>
            <a:spLocks noGrp="1"/>
          </p:cNvSpPr>
          <p:nvPr>
            <p:ph type="sldNum" sz="quarter" idx="14"/>
          </p:nvPr>
        </p:nvSpPr>
        <p:spPr/>
        <p:txBody>
          <a:bodyPr/>
          <a:lstStyle/>
          <a:p>
            <a:fld id="{81582BD6-FC20-4557-852B-8433F8572D30}" type="slidenum">
              <a:rPr lang="en-US" smtClean="0"/>
              <a:pPr/>
              <a:t>‹#›</a:t>
            </a:fld>
            <a:endParaRPr lang="en-US" dirty="0"/>
          </a:p>
        </p:txBody>
      </p:sp>
      <p:sp>
        <p:nvSpPr>
          <p:cNvPr id="13" name="Footer Placeholder 12"/>
          <p:cNvSpPr>
            <a:spLocks noGrp="1"/>
          </p:cNvSpPr>
          <p:nvPr>
            <p:ph type="ftr" sz="quarter" idx="15"/>
          </p:nvPr>
        </p:nvSpPr>
        <p:spPr/>
        <p:txBody>
          <a:bodyPr/>
          <a:lstStyle/>
          <a:p>
            <a:endParaRPr lang="en-US" dirty="0"/>
          </a:p>
        </p:txBody>
      </p:sp>
      <p:sp>
        <p:nvSpPr>
          <p:cNvPr id="6" name="Title 1"/>
          <p:cNvSpPr>
            <a:spLocks noGrp="1"/>
          </p:cNvSpPr>
          <p:nvPr>
            <p:ph type="title"/>
          </p:nvPr>
        </p:nvSpPr>
        <p:spPr>
          <a:xfrm>
            <a:off x="2946400" y="274637"/>
            <a:ext cx="8636000" cy="944563"/>
          </a:xfrm>
        </p:spPr>
        <p:txBody>
          <a:bodyPr/>
          <a:lstStyle>
            <a:lvl1pPr>
              <a:defRPr>
                <a:ln>
                  <a:solidFill>
                    <a:schemeClr val="accent5">
                      <a:lumMod val="75000"/>
                    </a:schemeClr>
                  </a:solidFill>
                </a:ln>
                <a:solidFill>
                  <a:schemeClr val="accent5">
                    <a:lumMod val="60000"/>
                    <a:lumOff val="40000"/>
                  </a:schemeClr>
                </a:solidFill>
              </a:defRPr>
            </a:lvl1pPr>
          </a:lstStyle>
          <a:p>
            <a:r>
              <a:rPr lang="en-US" smtClean="0"/>
              <a:t>Click to edit Master title style</a:t>
            </a:r>
            <a:endParaRPr lang="en-US"/>
          </a:p>
        </p:txBody>
      </p:sp>
    </p:spTree>
    <p:extLst>
      <p:ext uri="{BB962C8B-B14F-4D97-AF65-F5344CB8AC3E}">
        <p14:creationId xmlns:p14="http://schemas.microsoft.com/office/powerpoint/2010/main" val="20920500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603673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7995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1023046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75528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2687476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840729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318870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2404720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89BF85-C2EF-4EB7-BA33-54C248805920}" type="datetimeFigureOut">
              <a:rPr lang="en-US" smtClean="0"/>
              <a:t>5/20/2014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62C9DB-A40D-4AB7-8500-DE765345E72F}" type="slidenum">
              <a:rPr lang="en-US" smtClean="0"/>
              <a:t>‹#›</a:t>
            </a:fld>
            <a:endParaRPr lang="en-US" dirty="0"/>
          </a:p>
        </p:txBody>
      </p:sp>
    </p:spTree>
    <p:extLst>
      <p:ext uri="{BB962C8B-B14F-4D97-AF65-F5344CB8AC3E}">
        <p14:creationId xmlns:p14="http://schemas.microsoft.com/office/powerpoint/2010/main" val="3371673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mailto:aogonosky@msn.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gif"/><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785" y="624114"/>
            <a:ext cx="10272215" cy="2191657"/>
          </a:xfrm>
        </p:spPr>
        <p:txBody>
          <a:bodyPr>
            <a:normAutofit/>
          </a:bodyPr>
          <a:lstStyle/>
          <a:p>
            <a:pPr algn="l"/>
            <a:r>
              <a:rPr lang="en-US" sz="4400" b="1" dirty="0" smtClean="0"/>
              <a:t>The Role of the LSSP in Response </a:t>
            </a:r>
            <a:r>
              <a:rPr lang="en-US" sz="4400" b="1" dirty="0" smtClean="0"/>
              <a:t>to </a:t>
            </a:r>
            <a:r>
              <a:rPr lang="en-US" sz="4400" b="1" dirty="0" smtClean="0"/>
              <a:t>Intervention </a:t>
            </a:r>
            <a:r>
              <a:rPr lang="en-US" sz="4400" b="1" dirty="0" smtClean="0"/>
              <a:t/>
            </a:r>
            <a:br>
              <a:rPr lang="en-US" sz="4400" b="1" dirty="0" smtClean="0"/>
            </a:br>
            <a:r>
              <a:rPr lang="en-US" sz="4400" b="1" dirty="0" smtClean="0"/>
              <a:t> </a:t>
            </a:r>
            <a:endParaRPr lang="en-US" sz="4400" b="1" dirty="0"/>
          </a:p>
        </p:txBody>
      </p:sp>
      <p:sp>
        <p:nvSpPr>
          <p:cNvPr id="3" name="Subtitle 2"/>
          <p:cNvSpPr>
            <a:spLocks noGrp="1"/>
          </p:cNvSpPr>
          <p:nvPr>
            <p:ph type="subTitle" idx="1"/>
          </p:nvPr>
        </p:nvSpPr>
        <p:spPr>
          <a:xfrm>
            <a:off x="1524000" y="3193576"/>
            <a:ext cx="9144000" cy="2292824"/>
          </a:xfrm>
        </p:spPr>
        <p:txBody>
          <a:bodyPr>
            <a:normAutofit/>
          </a:bodyPr>
          <a:lstStyle/>
          <a:p>
            <a:r>
              <a:rPr lang="en-US" dirty="0" smtClean="0"/>
              <a:t>Andrea Ogonosky, Ph.D., LSSP, NCSP</a:t>
            </a:r>
          </a:p>
          <a:p>
            <a:r>
              <a:rPr lang="en-US" dirty="0" smtClean="0"/>
              <a:t>Licensed Psychologist</a:t>
            </a:r>
          </a:p>
          <a:p>
            <a:r>
              <a:rPr lang="en-US" dirty="0" smtClean="0"/>
              <a:t>ESC 4 Summer Assessment Institute</a:t>
            </a:r>
          </a:p>
          <a:p>
            <a:r>
              <a:rPr lang="en-US" dirty="0" smtClean="0">
                <a:hlinkClick r:id="rId2"/>
              </a:rPr>
              <a:t>aogonosky@msn.com</a:t>
            </a:r>
            <a:endParaRPr lang="en-US" dirty="0" smtClean="0"/>
          </a:p>
          <a:p>
            <a:r>
              <a:rPr lang="en-US" dirty="0" smtClean="0"/>
              <a:t>(832)656-0398</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5326" y="3332135"/>
            <a:ext cx="3274939" cy="2750949"/>
          </a:xfrm>
          <a:prstGeom prst="rect">
            <a:avLst/>
          </a:prstGeom>
        </p:spPr>
      </p:pic>
    </p:spTree>
    <p:extLst>
      <p:ext uri="{BB962C8B-B14F-4D97-AF65-F5344CB8AC3E}">
        <p14:creationId xmlns:p14="http://schemas.microsoft.com/office/powerpoint/2010/main" val="1949653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C00000"/>
                </a:solidFill>
              </a:rPr>
              <a:t>According to Schrage (1995) "Collaboration is the process of shared creation: </a:t>
            </a:r>
            <a:br>
              <a:rPr lang="en-US" dirty="0">
                <a:solidFill>
                  <a:srgbClr val="C00000"/>
                </a:solidFill>
              </a:rPr>
            </a:br>
            <a:endParaRPr lang="en-US" dirty="0">
              <a:solidFill>
                <a:srgbClr val="C00000"/>
              </a:solidFill>
            </a:endParaRPr>
          </a:p>
        </p:txBody>
      </p:sp>
      <p:sp>
        <p:nvSpPr>
          <p:cNvPr id="3" name="Content Placeholder 2"/>
          <p:cNvSpPr>
            <a:spLocks noGrp="1"/>
          </p:cNvSpPr>
          <p:nvPr>
            <p:ph idx="1"/>
          </p:nvPr>
        </p:nvSpPr>
        <p:spPr>
          <a:xfrm>
            <a:off x="783609" y="1555845"/>
            <a:ext cx="10515600" cy="4634766"/>
          </a:xfrm>
        </p:spPr>
        <p:txBody>
          <a:bodyPr>
            <a:normAutofit/>
          </a:bodyPr>
          <a:lstStyle/>
          <a:p>
            <a:pPr marL="0" indent="0">
              <a:buNone/>
            </a:pPr>
            <a:endParaRPr lang="en-US" sz="3200" dirty="0"/>
          </a:p>
          <a:p>
            <a:pPr marL="0" indent="0" algn="ctr">
              <a:buNone/>
            </a:pPr>
            <a:r>
              <a:rPr lang="en-US" sz="3200" dirty="0" smtClean="0"/>
              <a:t>Two </a:t>
            </a:r>
            <a:r>
              <a:rPr lang="en-US" sz="3200" dirty="0"/>
              <a:t>or more individuals with complementary skills interacting to create a shared understanding that none had previously possessed or could have come to on their own" </a:t>
            </a:r>
            <a:r>
              <a:rPr lang="en-US" sz="3200" dirty="0" smtClean="0"/>
              <a:t> </a:t>
            </a:r>
          </a:p>
          <a:p>
            <a:pPr marL="0" indent="0">
              <a:buNone/>
            </a:pPr>
            <a:endParaRPr lang="en-US" sz="3200" dirty="0"/>
          </a:p>
          <a:p>
            <a:pPr marL="0" indent="0">
              <a:buNone/>
            </a:pPr>
            <a:r>
              <a:rPr lang="en-US" sz="3200" dirty="0" smtClean="0"/>
              <a:t>Following </a:t>
            </a:r>
            <a:r>
              <a:rPr lang="en-US" sz="3200" dirty="0"/>
              <a:t>Schrage’s reasoning, we might ask: What is needed to create this type of shared </a:t>
            </a:r>
            <a:r>
              <a:rPr lang="en-US" sz="3200" dirty="0" smtClean="0"/>
              <a:t>understanding in your school/district?</a:t>
            </a:r>
            <a:endParaRPr lang="en-US" sz="3200" dirty="0"/>
          </a:p>
          <a:p>
            <a:endParaRPr lang="en-US" sz="3200" dirty="0"/>
          </a:p>
          <a:p>
            <a:endParaRPr lang="en-US" dirty="0"/>
          </a:p>
        </p:txBody>
      </p:sp>
    </p:spTree>
    <p:extLst>
      <p:ext uri="{BB962C8B-B14F-4D97-AF65-F5344CB8AC3E}">
        <p14:creationId xmlns:p14="http://schemas.microsoft.com/office/powerpoint/2010/main" val="1491738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a:t>
            </a:r>
            <a:r>
              <a:rPr lang="en-US" dirty="0" smtClean="0"/>
              <a:t>Membership (Preventative)</a:t>
            </a:r>
            <a:r>
              <a:rPr lang="en-US" dirty="0" smtClean="0"/>
              <a:t/>
            </a:r>
            <a:br>
              <a:rPr lang="en-US" dirty="0" smtClean="0"/>
            </a:br>
            <a:endParaRPr lang="en-US" dirty="0"/>
          </a:p>
        </p:txBody>
      </p:sp>
      <p:sp>
        <p:nvSpPr>
          <p:cNvPr id="3" name="Content Placeholder 2"/>
          <p:cNvSpPr>
            <a:spLocks noGrp="1"/>
          </p:cNvSpPr>
          <p:nvPr>
            <p:ph idx="1"/>
          </p:nvPr>
        </p:nvSpPr>
        <p:spPr>
          <a:xfrm>
            <a:off x="838200" y="1310185"/>
            <a:ext cx="10515600" cy="4866778"/>
          </a:xfrm>
        </p:spPr>
        <p:txBody>
          <a:bodyPr/>
          <a:lstStyle/>
          <a:p>
            <a:r>
              <a:rPr lang="en-US" dirty="0" smtClean="0"/>
              <a:t>Actively seek out to be an “Ad Hoc” member of the team</a:t>
            </a:r>
          </a:p>
          <a:p>
            <a:r>
              <a:rPr lang="en-US" dirty="0" smtClean="0"/>
              <a:t>Enthusiastically volunteer information to aid in Tier 1 </a:t>
            </a:r>
            <a:r>
              <a:rPr lang="en-US" dirty="0" smtClean="0"/>
              <a:t>PBIS</a:t>
            </a:r>
            <a:endParaRPr lang="en-US" dirty="0" smtClean="0"/>
          </a:p>
          <a:p>
            <a:r>
              <a:rPr lang="en-US" dirty="0" smtClean="0"/>
              <a:t> </a:t>
            </a:r>
            <a:r>
              <a:rPr lang="en-US" dirty="0" smtClean="0"/>
              <a:t>Emphasize </a:t>
            </a:r>
            <a:r>
              <a:rPr lang="en-US" dirty="0" smtClean="0"/>
              <a:t>the value of having you consult way before a referral is initiated.</a:t>
            </a:r>
          </a:p>
          <a:p>
            <a:r>
              <a:rPr lang="en-US" dirty="0" smtClean="0"/>
              <a:t>Offer to aid in the development of the </a:t>
            </a:r>
            <a:r>
              <a:rPr lang="en-US" dirty="0" smtClean="0"/>
              <a:t>academic and behavioral progress </a:t>
            </a:r>
            <a:r>
              <a:rPr lang="en-US" dirty="0" smtClean="0"/>
              <a:t>monitoring tools.</a:t>
            </a:r>
          </a:p>
          <a:p>
            <a:r>
              <a:rPr lang="en-US" dirty="0" smtClean="0"/>
              <a:t>Provide mini-skill lessons on understanding various aspects of </a:t>
            </a:r>
            <a:r>
              <a:rPr lang="en-US" dirty="0" smtClean="0"/>
              <a:t>behavior change.</a:t>
            </a:r>
          </a:p>
          <a:p>
            <a:r>
              <a:rPr lang="en-US" dirty="0" smtClean="0"/>
              <a:t>Design a resource library of simple but effective behavior strategies.</a:t>
            </a:r>
          </a:p>
          <a:p>
            <a:r>
              <a:rPr lang="en-US" dirty="0" smtClean="0"/>
              <a:t>Volunteer to run a lunch bunch social skills group.</a:t>
            </a:r>
            <a:endParaRPr lang="en-US" dirty="0"/>
          </a:p>
        </p:txBody>
      </p:sp>
    </p:spTree>
    <p:extLst>
      <p:ext uri="{BB962C8B-B14F-4D97-AF65-F5344CB8AC3E}">
        <p14:creationId xmlns:p14="http://schemas.microsoft.com/office/powerpoint/2010/main" val="35697257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a:t>
            </a:r>
            <a:endParaRPr lang="en-US" dirty="0"/>
          </a:p>
        </p:txBody>
      </p:sp>
      <p:sp>
        <p:nvSpPr>
          <p:cNvPr id="3" name="Text Placeholder 2"/>
          <p:cNvSpPr>
            <a:spLocks noGrp="1"/>
          </p:cNvSpPr>
          <p:nvPr>
            <p:ph type="body" idx="1"/>
          </p:nvPr>
        </p:nvSpPr>
        <p:spPr/>
        <p:txBody>
          <a:bodyPr>
            <a:normAutofit/>
          </a:bodyPr>
          <a:lstStyle/>
          <a:p>
            <a:r>
              <a:rPr lang="en-US" sz="3200" dirty="0" smtClean="0">
                <a:solidFill>
                  <a:schemeClr val="accent2">
                    <a:lumMod val="50000"/>
                  </a:schemeClr>
                </a:solidFill>
              </a:rPr>
              <a:t>The road to student success begins here….</a:t>
            </a:r>
            <a:endParaRPr lang="en-US" sz="3200" dirty="0">
              <a:solidFill>
                <a:schemeClr val="accent2">
                  <a:lumMod val="50000"/>
                </a:schemeClr>
              </a:solidFill>
            </a:endParaRPr>
          </a:p>
        </p:txBody>
      </p:sp>
    </p:spTree>
    <p:extLst>
      <p:ext uri="{BB962C8B-B14F-4D97-AF65-F5344CB8AC3E}">
        <p14:creationId xmlns:p14="http://schemas.microsoft.com/office/powerpoint/2010/main" val="10747334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7600" y="381000"/>
            <a:ext cx="3251200" cy="1727200"/>
          </a:xfrm>
        </p:spPr>
        <p:txBody>
          <a:bodyPr>
            <a:normAutofit fontScale="90000"/>
          </a:bodyPr>
          <a:lstStyle/>
          <a:p>
            <a:pPr algn="ctr"/>
            <a:r>
              <a:rPr lang="en-US" dirty="0" smtClean="0"/>
              <a:t> </a:t>
            </a:r>
            <a:r>
              <a:rPr lang="en-US" sz="4800" dirty="0"/>
              <a:t>Critical </a:t>
            </a:r>
            <a:r>
              <a:rPr lang="en-US" sz="4800" dirty="0" smtClean="0"/>
              <a:t>Leadership in RtI  </a:t>
            </a:r>
            <a:endParaRPr lang="en-US" sz="4800" dirty="0"/>
          </a:p>
        </p:txBody>
      </p:sp>
      <p:graphicFrame>
        <p:nvGraphicFramePr>
          <p:cNvPr id="5" name="Content Placeholder 6"/>
          <p:cNvGraphicFramePr>
            <a:graphicFrameLocks noGrp="1"/>
          </p:cNvGraphicFramePr>
          <p:nvPr>
            <p:ph idx="1"/>
            <p:extLst>
              <p:ext uri="{D42A27DB-BD31-4B8C-83A1-F6EECF244321}">
                <p14:modId xmlns:p14="http://schemas.microsoft.com/office/powerpoint/2010/main" val="2433979342"/>
              </p:ext>
            </p:extLst>
          </p:nvPr>
        </p:nvGraphicFramePr>
        <p:xfrm>
          <a:off x="812800" y="16700"/>
          <a:ext cx="7620000" cy="6612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p:cNvSpPr>
            <a:spLocks noGrp="1"/>
          </p:cNvSpPr>
          <p:nvPr>
            <p:ph type="body" sz="half" idx="2"/>
          </p:nvPr>
        </p:nvSpPr>
        <p:spPr/>
        <p:txBody>
          <a:bodyPr/>
          <a:lstStyle/>
          <a:p>
            <a:r>
              <a:rPr lang="en-US" dirty="0" smtClean="0"/>
              <a:t> </a:t>
            </a:r>
            <a:endParaRPr lang="en-US" dirty="0"/>
          </a:p>
        </p:txBody>
      </p:sp>
    </p:spTree>
    <p:extLst>
      <p:ext uri="{BB962C8B-B14F-4D97-AF65-F5344CB8AC3E}">
        <p14:creationId xmlns:p14="http://schemas.microsoft.com/office/powerpoint/2010/main" val="28592784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1625600" y="3632200"/>
            <a:ext cx="8432800" cy="1143000"/>
          </a:xfrm>
        </p:spPr>
        <p:txBody>
          <a:bodyPr>
            <a:noAutofit/>
          </a:bodyPr>
          <a:lstStyle/>
          <a:p>
            <a:pPr marL="533387" indent="-457189">
              <a:buFont typeface="Wingdings" panose="05000000000000000000" pitchFamily="2" charset="2"/>
              <a:buChar char="ü"/>
            </a:pPr>
            <a:r>
              <a:rPr lang="en-US" sz="3200" dirty="0"/>
              <a:t>Ensure fidelity by having meaningful conversations with staff about </a:t>
            </a:r>
            <a:r>
              <a:rPr lang="en-US" sz="3200" dirty="0" smtClean="0"/>
              <a:t>data</a:t>
            </a:r>
            <a:r>
              <a:rPr lang="en-US" sz="3200" dirty="0"/>
              <a:t>.</a:t>
            </a:r>
          </a:p>
        </p:txBody>
      </p:sp>
      <p:sp>
        <p:nvSpPr>
          <p:cNvPr id="3" name="Text Placeholder 2"/>
          <p:cNvSpPr>
            <a:spLocks noGrp="1"/>
          </p:cNvSpPr>
          <p:nvPr>
            <p:ph type="body" sz="quarter" idx="16"/>
          </p:nvPr>
        </p:nvSpPr>
        <p:spPr>
          <a:xfrm>
            <a:off x="507999" y="1397000"/>
            <a:ext cx="8360229" cy="1498600"/>
          </a:xfrm>
        </p:spPr>
        <p:txBody>
          <a:bodyPr>
            <a:noAutofit/>
          </a:bodyPr>
          <a:lstStyle/>
          <a:p>
            <a:pPr marL="533387" indent="-457189">
              <a:buFont typeface="Wingdings" panose="05000000000000000000" pitchFamily="2" charset="2"/>
              <a:buChar char="ü"/>
            </a:pPr>
            <a:r>
              <a:rPr lang="en-US" sz="3200" dirty="0" smtClean="0"/>
              <a:t>Create a culture </a:t>
            </a:r>
            <a:r>
              <a:rPr lang="en-US" sz="3200" dirty="0"/>
              <a:t>of common values and work together to achieve common goals.</a:t>
            </a:r>
          </a:p>
        </p:txBody>
      </p:sp>
      <p:sp>
        <p:nvSpPr>
          <p:cNvPr id="4" name="Text Placeholder 3"/>
          <p:cNvSpPr>
            <a:spLocks noGrp="1"/>
          </p:cNvSpPr>
          <p:nvPr>
            <p:ph type="body" sz="quarter" idx="17"/>
          </p:nvPr>
        </p:nvSpPr>
        <p:spPr>
          <a:xfrm>
            <a:off x="1016000" y="2971800"/>
            <a:ext cx="7010400" cy="838200"/>
          </a:xfrm>
        </p:spPr>
        <p:txBody>
          <a:bodyPr>
            <a:normAutofit/>
          </a:bodyPr>
          <a:lstStyle/>
          <a:p>
            <a:pPr marL="533387" indent="-457189">
              <a:buFont typeface="Wingdings" panose="05000000000000000000" pitchFamily="2" charset="2"/>
              <a:buChar char="ü"/>
            </a:pPr>
            <a:r>
              <a:rPr lang="en-US" sz="3200" dirty="0"/>
              <a:t>Provide clear staff expectations</a:t>
            </a:r>
          </a:p>
        </p:txBody>
      </p:sp>
      <p:sp>
        <p:nvSpPr>
          <p:cNvPr id="5" name="Text Placeholder 4"/>
          <p:cNvSpPr>
            <a:spLocks noGrp="1"/>
          </p:cNvSpPr>
          <p:nvPr>
            <p:ph type="body" sz="quarter" idx="18"/>
          </p:nvPr>
        </p:nvSpPr>
        <p:spPr>
          <a:xfrm>
            <a:off x="2032000" y="5257800"/>
            <a:ext cx="8824686" cy="1117600"/>
          </a:xfrm>
        </p:spPr>
        <p:txBody>
          <a:bodyPr>
            <a:noAutofit/>
          </a:bodyPr>
          <a:lstStyle/>
          <a:p>
            <a:pPr marL="533387" indent="-457189">
              <a:buFont typeface="Wingdings" panose="05000000000000000000" pitchFamily="2" charset="2"/>
              <a:buChar char="ü"/>
            </a:pPr>
            <a:r>
              <a:rPr lang="en-US" sz="3200" dirty="0" smtClean="0"/>
              <a:t>Creatively allocate </a:t>
            </a:r>
            <a:r>
              <a:rPr lang="en-US" sz="3200" dirty="0"/>
              <a:t>limited resources to ensure personnel have access to necessary supports.</a:t>
            </a:r>
          </a:p>
        </p:txBody>
      </p:sp>
      <p:sp>
        <p:nvSpPr>
          <p:cNvPr id="7" name="Title 6"/>
          <p:cNvSpPr>
            <a:spLocks noGrp="1"/>
          </p:cNvSpPr>
          <p:nvPr>
            <p:ph type="title"/>
          </p:nvPr>
        </p:nvSpPr>
        <p:spPr>
          <a:xfrm>
            <a:off x="203200" y="1"/>
            <a:ext cx="8636000" cy="1701800"/>
          </a:xfrm>
        </p:spPr>
        <p:txBody>
          <a:bodyPr/>
          <a:lstStyle/>
          <a:p>
            <a:r>
              <a:rPr lang="en-US" dirty="0" smtClean="0"/>
              <a:t>Strong Administrators</a:t>
            </a:r>
            <a:endParaRPr lang="en-US" dirty="0"/>
          </a:p>
        </p:txBody>
      </p:sp>
    </p:spTree>
    <p:extLst>
      <p:ext uri="{BB962C8B-B14F-4D97-AF65-F5344CB8AC3E}">
        <p14:creationId xmlns:p14="http://schemas.microsoft.com/office/powerpoint/2010/main" val="2666061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calcmode="lin" valueType="num">
                                      <p:cBhvr additive="base">
                                        <p:cTn id="19"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9400"/>
            <a:ext cx="10668000" cy="944563"/>
          </a:xfrm>
        </p:spPr>
        <p:txBody>
          <a:bodyPr>
            <a:normAutofit fontScale="90000"/>
          </a:bodyPr>
          <a:lstStyle/>
          <a:p>
            <a:r>
              <a:rPr lang="en-US" dirty="0" smtClean="0"/>
              <a:t>Essential Tasks for Both Gen Ed and SPED Team</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39201" y="3835400"/>
            <a:ext cx="3498849" cy="3022600"/>
          </a:xfrm>
          <a:prstGeom prst="rect">
            <a:avLst/>
          </a:prstGeom>
        </p:spPr>
      </p:pic>
      <p:graphicFrame>
        <p:nvGraphicFramePr>
          <p:cNvPr id="4" name="Diagram 3"/>
          <p:cNvGraphicFramePr/>
          <p:nvPr>
            <p:extLst>
              <p:ext uri="{D42A27DB-BD31-4B8C-83A1-F6EECF244321}">
                <p14:modId xmlns:p14="http://schemas.microsoft.com/office/powerpoint/2010/main" val="4171851145"/>
              </p:ext>
            </p:extLst>
          </p:nvPr>
        </p:nvGraphicFramePr>
        <p:xfrm>
          <a:off x="1828800" y="719667"/>
          <a:ext cx="8331200" cy="55541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0374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1000"/>
                                  </p:stCondLst>
                                  <p:childTnLst>
                                    <p:set>
                                      <p:cBhvr>
                                        <p:cTn id="6" dur="1" fill="hold">
                                          <p:stCondLst>
                                            <p:cond delay="0"/>
                                          </p:stCondLst>
                                        </p:cTn>
                                        <p:tgtEl>
                                          <p:spTgt spid="4">
                                            <p:graphicEl>
                                              <a:dgm id="{76F448AA-0A91-460C-82A3-CB32AF9DD1F2}"/>
                                            </p:graphicEl>
                                          </p:spTgt>
                                        </p:tgtEl>
                                        <p:attrNameLst>
                                          <p:attrName>style.visibility</p:attrName>
                                        </p:attrNameLst>
                                      </p:cBhvr>
                                      <p:to>
                                        <p:strVal val="visible"/>
                                      </p:to>
                                    </p:set>
                                    <p:animEffect transition="in" filter="fade">
                                      <p:cBhvr>
                                        <p:cTn id="7" dur="1000"/>
                                        <p:tgtEl>
                                          <p:spTgt spid="4">
                                            <p:graphicEl>
                                              <a:dgm id="{76F448AA-0A91-460C-82A3-CB32AF9DD1F2}"/>
                                            </p:graphicEl>
                                          </p:spTgt>
                                        </p:tgtEl>
                                      </p:cBhvr>
                                    </p:animEffect>
                                    <p:anim calcmode="lin" valueType="num">
                                      <p:cBhvr>
                                        <p:cTn id="8" dur="1000" fill="hold"/>
                                        <p:tgtEl>
                                          <p:spTgt spid="4">
                                            <p:graphicEl>
                                              <a:dgm id="{76F448AA-0A91-460C-82A3-CB32AF9DD1F2}"/>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76F448AA-0A91-460C-82A3-CB32AF9DD1F2}"/>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1000"/>
                                  </p:stCondLst>
                                  <p:childTnLst>
                                    <p:set>
                                      <p:cBhvr>
                                        <p:cTn id="13" dur="1" fill="hold">
                                          <p:stCondLst>
                                            <p:cond delay="0"/>
                                          </p:stCondLst>
                                        </p:cTn>
                                        <p:tgtEl>
                                          <p:spTgt spid="4">
                                            <p:graphicEl>
                                              <a:dgm id="{DE972ED1-8F36-40F0-8409-141E304406EB}"/>
                                            </p:graphicEl>
                                          </p:spTgt>
                                        </p:tgtEl>
                                        <p:attrNameLst>
                                          <p:attrName>style.visibility</p:attrName>
                                        </p:attrNameLst>
                                      </p:cBhvr>
                                      <p:to>
                                        <p:strVal val="visible"/>
                                      </p:to>
                                    </p:set>
                                    <p:animEffect transition="in" filter="fade">
                                      <p:cBhvr>
                                        <p:cTn id="14" dur="1000"/>
                                        <p:tgtEl>
                                          <p:spTgt spid="4">
                                            <p:graphicEl>
                                              <a:dgm id="{DE972ED1-8F36-40F0-8409-141E304406EB}"/>
                                            </p:graphicEl>
                                          </p:spTgt>
                                        </p:tgtEl>
                                      </p:cBhvr>
                                    </p:animEffect>
                                    <p:anim calcmode="lin" valueType="num">
                                      <p:cBhvr>
                                        <p:cTn id="15" dur="1000" fill="hold"/>
                                        <p:tgtEl>
                                          <p:spTgt spid="4">
                                            <p:graphicEl>
                                              <a:dgm id="{DE972ED1-8F36-40F0-8409-141E304406EB}"/>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DE972ED1-8F36-40F0-8409-141E304406EB}"/>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1000"/>
                                  </p:stCondLst>
                                  <p:childTnLst>
                                    <p:set>
                                      <p:cBhvr>
                                        <p:cTn id="18" dur="1" fill="hold">
                                          <p:stCondLst>
                                            <p:cond delay="0"/>
                                          </p:stCondLst>
                                        </p:cTn>
                                        <p:tgtEl>
                                          <p:spTgt spid="4">
                                            <p:graphicEl>
                                              <a:dgm id="{6442289D-462B-447E-82A1-64BFBCEC29B8}"/>
                                            </p:graphicEl>
                                          </p:spTgt>
                                        </p:tgtEl>
                                        <p:attrNameLst>
                                          <p:attrName>style.visibility</p:attrName>
                                        </p:attrNameLst>
                                      </p:cBhvr>
                                      <p:to>
                                        <p:strVal val="visible"/>
                                      </p:to>
                                    </p:set>
                                    <p:animEffect transition="in" filter="fade">
                                      <p:cBhvr>
                                        <p:cTn id="19" dur="1000"/>
                                        <p:tgtEl>
                                          <p:spTgt spid="4">
                                            <p:graphicEl>
                                              <a:dgm id="{6442289D-462B-447E-82A1-64BFBCEC29B8}"/>
                                            </p:graphicEl>
                                          </p:spTgt>
                                        </p:tgtEl>
                                      </p:cBhvr>
                                    </p:animEffect>
                                    <p:anim calcmode="lin" valueType="num">
                                      <p:cBhvr>
                                        <p:cTn id="20" dur="1000" fill="hold"/>
                                        <p:tgtEl>
                                          <p:spTgt spid="4">
                                            <p:graphicEl>
                                              <a:dgm id="{6442289D-462B-447E-82A1-64BFBCEC29B8}"/>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6442289D-462B-447E-82A1-64BFBCEC29B8}"/>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1000"/>
                                  </p:stCondLst>
                                  <p:childTnLst>
                                    <p:set>
                                      <p:cBhvr>
                                        <p:cTn id="25" dur="1" fill="hold">
                                          <p:stCondLst>
                                            <p:cond delay="0"/>
                                          </p:stCondLst>
                                        </p:cTn>
                                        <p:tgtEl>
                                          <p:spTgt spid="4">
                                            <p:graphicEl>
                                              <a:dgm id="{28100E19-5623-4F90-8BF9-9F0B3615AC90}"/>
                                            </p:graphicEl>
                                          </p:spTgt>
                                        </p:tgtEl>
                                        <p:attrNameLst>
                                          <p:attrName>style.visibility</p:attrName>
                                        </p:attrNameLst>
                                      </p:cBhvr>
                                      <p:to>
                                        <p:strVal val="visible"/>
                                      </p:to>
                                    </p:set>
                                    <p:animEffect transition="in" filter="fade">
                                      <p:cBhvr>
                                        <p:cTn id="26" dur="1000"/>
                                        <p:tgtEl>
                                          <p:spTgt spid="4">
                                            <p:graphicEl>
                                              <a:dgm id="{28100E19-5623-4F90-8BF9-9F0B3615AC90}"/>
                                            </p:graphicEl>
                                          </p:spTgt>
                                        </p:tgtEl>
                                      </p:cBhvr>
                                    </p:animEffect>
                                    <p:anim calcmode="lin" valueType="num">
                                      <p:cBhvr>
                                        <p:cTn id="27" dur="1000" fill="hold"/>
                                        <p:tgtEl>
                                          <p:spTgt spid="4">
                                            <p:graphicEl>
                                              <a:dgm id="{28100E19-5623-4F90-8BF9-9F0B3615AC90}"/>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28100E19-5623-4F90-8BF9-9F0B3615AC90}"/>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1000"/>
                                  </p:stCondLst>
                                  <p:childTnLst>
                                    <p:set>
                                      <p:cBhvr>
                                        <p:cTn id="30" dur="1" fill="hold">
                                          <p:stCondLst>
                                            <p:cond delay="0"/>
                                          </p:stCondLst>
                                        </p:cTn>
                                        <p:tgtEl>
                                          <p:spTgt spid="4">
                                            <p:graphicEl>
                                              <a:dgm id="{78EEA999-103F-4D6C-A1AB-D47D9DD2946B}"/>
                                            </p:graphicEl>
                                          </p:spTgt>
                                        </p:tgtEl>
                                        <p:attrNameLst>
                                          <p:attrName>style.visibility</p:attrName>
                                        </p:attrNameLst>
                                      </p:cBhvr>
                                      <p:to>
                                        <p:strVal val="visible"/>
                                      </p:to>
                                    </p:set>
                                    <p:animEffect transition="in" filter="fade">
                                      <p:cBhvr>
                                        <p:cTn id="31" dur="1000"/>
                                        <p:tgtEl>
                                          <p:spTgt spid="4">
                                            <p:graphicEl>
                                              <a:dgm id="{78EEA999-103F-4D6C-A1AB-D47D9DD2946B}"/>
                                            </p:graphicEl>
                                          </p:spTgt>
                                        </p:tgtEl>
                                      </p:cBhvr>
                                    </p:animEffect>
                                    <p:anim calcmode="lin" valueType="num">
                                      <p:cBhvr>
                                        <p:cTn id="32" dur="1000" fill="hold"/>
                                        <p:tgtEl>
                                          <p:spTgt spid="4">
                                            <p:graphicEl>
                                              <a:dgm id="{78EEA999-103F-4D6C-A1AB-D47D9DD2946B}"/>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78EEA999-103F-4D6C-A1AB-D47D9DD2946B}"/>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1000"/>
                                  </p:stCondLst>
                                  <p:childTnLst>
                                    <p:set>
                                      <p:cBhvr>
                                        <p:cTn id="37" dur="1" fill="hold">
                                          <p:stCondLst>
                                            <p:cond delay="0"/>
                                          </p:stCondLst>
                                        </p:cTn>
                                        <p:tgtEl>
                                          <p:spTgt spid="4">
                                            <p:graphicEl>
                                              <a:dgm id="{47BDB1E1-8391-4D6C-B416-7ABDC66DFBBF}"/>
                                            </p:graphicEl>
                                          </p:spTgt>
                                        </p:tgtEl>
                                        <p:attrNameLst>
                                          <p:attrName>style.visibility</p:attrName>
                                        </p:attrNameLst>
                                      </p:cBhvr>
                                      <p:to>
                                        <p:strVal val="visible"/>
                                      </p:to>
                                    </p:set>
                                    <p:animEffect transition="in" filter="fade">
                                      <p:cBhvr>
                                        <p:cTn id="38" dur="1000"/>
                                        <p:tgtEl>
                                          <p:spTgt spid="4">
                                            <p:graphicEl>
                                              <a:dgm id="{47BDB1E1-8391-4D6C-B416-7ABDC66DFBBF}"/>
                                            </p:graphicEl>
                                          </p:spTgt>
                                        </p:tgtEl>
                                      </p:cBhvr>
                                    </p:animEffect>
                                    <p:anim calcmode="lin" valueType="num">
                                      <p:cBhvr>
                                        <p:cTn id="39" dur="1000" fill="hold"/>
                                        <p:tgtEl>
                                          <p:spTgt spid="4">
                                            <p:graphicEl>
                                              <a:dgm id="{47BDB1E1-8391-4D6C-B416-7ABDC66DFBBF}"/>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47BDB1E1-8391-4D6C-B416-7ABDC66DFBBF}"/>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0"/>
                                  </p:stCondLst>
                                  <p:childTnLst>
                                    <p:set>
                                      <p:cBhvr>
                                        <p:cTn id="42" dur="1" fill="hold">
                                          <p:stCondLst>
                                            <p:cond delay="0"/>
                                          </p:stCondLst>
                                        </p:cTn>
                                        <p:tgtEl>
                                          <p:spTgt spid="4">
                                            <p:graphicEl>
                                              <a:dgm id="{95E5F8C0-F308-416D-9FCE-752E36290E42}"/>
                                            </p:graphicEl>
                                          </p:spTgt>
                                        </p:tgtEl>
                                        <p:attrNameLst>
                                          <p:attrName>style.visibility</p:attrName>
                                        </p:attrNameLst>
                                      </p:cBhvr>
                                      <p:to>
                                        <p:strVal val="visible"/>
                                      </p:to>
                                    </p:set>
                                    <p:animEffect transition="in" filter="fade">
                                      <p:cBhvr>
                                        <p:cTn id="43" dur="1000"/>
                                        <p:tgtEl>
                                          <p:spTgt spid="4">
                                            <p:graphicEl>
                                              <a:dgm id="{95E5F8C0-F308-416D-9FCE-752E36290E42}"/>
                                            </p:graphicEl>
                                          </p:spTgt>
                                        </p:tgtEl>
                                      </p:cBhvr>
                                    </p:animEffect>
                                    <p:anim calcmode="lin" valueType="num">
                                      <p:cBhvr>
                                        <p:cTn id="44" dur="1000" fill="hold"/>
                                        <p:tgtEl>
                                          <p:spTgt spid="4">
                                            <p:graphicEl>
                                              <a:dgm id="{95E5F8C0-F308-416D-9FCE-752E36290E42}"/>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95E5F8C0-F308-416D-9FCE-752E36290E42}"/>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3609" y="174057"/>
            <a:ext cx="10515600" cy="1325563"/>
          </a:xfrm>
        </p:spPr>
        <p:txBody>
          <a:bodyPr/>
          <a:lstStyle/>
          <a:p>
            <a:r>
              <a:rPr lang="en-US" dirty="0" smtClean="0"/>
              <a:t>NASP:  Expand Role on Systems Level</a:t>
            </a:r>
            <a:endParaRPr lang="en-US" dirty="0"/>
          </a:p>
        </p:txBody>
      </p:sp>
      <p:sp>
        <p:nvSpPr>
          <p:cNvPr id="3" name="Content Placeholder 2"/>
          <p:cNvSpPr>
            <a:spLocks noGrp="1"/>
          </p:cNvSpPr>
          <p:nvPr>
            <p:ph idx="1"/>
          </p:nvPr>
        </p:nvSpPr>
        <p:spPr>
          <a:xfrm>
            <a:off x="838200" y="1378424"/>
            <a:ext cx="10515600" cy="4798539"/>
          </a:xfrm>
        </p:spPr>
        <p:txBody>
          <a:bodyPr>
            <a:noAutofit/>
          </a:bodyPr>
          <a:lstStyle/>
          <a:p>
            <a:r>
              <a:rPr lang="en-US" dirty="0" smtClean="0"/>
              <a:t>Identify and analyze existing information to aid in the implementation of multi-tiered systems of support.</a:t>
            </a:r>
          </a:p>
          <a:p>
            <a:r>
              <a:rPr lang="en-US" dirty="0" smtClean="0"/>
              <a:t>Work with your district leaders to identify key stakeholders within the community to help facilitate change.</a:t>
            </a:r>
          </a:p>
          <a:p>
            <a:r>
              <a:rPr lang="en-US" dirty="0" smtClean="0"/>
              <a:t>Conduct needs assessments for campus administrators with regard to PBIS and Tier 1 ICEL issues.</a:t>
            </a:r>
          </a:p>
          <a:p>
            <a:r>
              <a:rPr lang="en-US" dirty="0" smtClean="0"/>
              <a:t>Volunteer to help develop local norms.</a:t>
            </a:r>
          </a:p>
          <a:p>
            <a:r>
              <a:rPr lang="en-US" dirty="0" smtClean="0"/>
              <a:t>Work with pilot projects.</a:t>
            </a:r>
          </a:p>
          <a:p>
            <a:r>
              <a:rPr lang="en-US" dirty="0" smtClean="0"/>
              <a:t>Provide information regarding community and national mental health init</a:t>
            </a:r>
            <a:r>
              <a:rPr lang="en-US" dirty="0"/>
              <a:t>i</a:t>
            </a:r>
            <a:r>
              <a:rPr lang="en-US" dirty="0" smtClean="0"/>
              <a:t>atives and grants.</a:t>
            </a:r>
          </a:p>
          <a:p>
            <a:r>
              <a:rPr lang="en-US" dirty="0" smtClean="0"/>
              <a:t>Ensure ongoing communication with administration, school board, teachers, and parents.</a:t>
            </a:r>
          </a:p>
          <a:p>
            <a:endParaRPr lang="en-US" dirty="0"/>
          </a:p>
        </p:txBody>
      </p:sp>
    </p:spTree>
    <p:extLst>
      <p:ext uri="{BB962C8B-B14F-4D97-AF65-F5344CB8AC3E}">
        <p14:creationId xmlns:p14="http://schemas.microsoft.com/office/powerpoint/2010/main" val="902226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Campus Culture</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163045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711200" y="1066800"/>
            <a:ext cx="10464800" cy="5334000"/>
          </a:xfrm>
          <a:prstGeom prst="roundRect">
            <a:avLst/>
          </a:prstGeom>
          <a:gradFill>
            <a:gsLst>
              <a:gs pos="0">
                <a:schemeClr val="bg1">
                  <a:lumMod val="95000"/>
                  <a:alpha val="81000"/>
                </a:schemeClr>
              </a:gs>
              <a:gs pos="78000">
                <a:schemeClr val="bg1">
                  <a:lumMod val="95000"/>
                  <a:alpha val="64000"/>
                </a:schemeClr>
              </a:gs>
              <a:gs pos="100000">
                <a:schemeClr val="bg1">
                  <a:lumMod val="95000"/>
                  <a:alpha val="0"/>
                </a:schemeClr>
              </a:gs>
            </a:gsLst>
            <a:lin ang="0" scaled="0"/>
          </a:gra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solidFill>
                <a:schemeClr val="bg2">
                  <a:lumMod val="20000"/>
                  <a:lumOff val="80000"/>
                </a:schemeClr>
              </a:solidFill>
            </a:endParaRPr>
          </a:p>
        </p:txBody>
      </p:sp>
      <p:sp>
        <p:nvSpPr>
          <p:cNvPr id="11" name="Rounded Rectangle 10"/>
          <p:cNvSpPr/>
          <p:nvPr/>
        </p:nvSpPr>
        <p:spPr>
          <a:xfrm>
            <a:off x="8450513" y="916858"/>
            <a:ext cx="3759200" cy="5941143"/>
          </a:xfrm>
          <a:prstGeom prst="roundRect">
            <a:avLst/>
          </a:prstGeom>
          <a:solidFill>
            <a:schemeClr val="accent5">
              <a:lumMod val="40000"/>
              <a:lumOff val="60000"/>
              <a:alpha val="8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p>
        </p:txBody>
      </p:sp>
      <p:sp>
        <p:nvSpPr>
          <p:cNvPr id="9" name="Content Placeholder 8"/>
          <p:cNvSpPr>
            <a:spLocks noGrp="1"/>
          </p:cNvSpPr>
          <p:nvPr>
            <p:ph sz="half" idx="1"/>
          </p:nvPr>
        </p:nvSpPr>
        <p:spPr/>
        <p:txBody>
          <a:bodyPr/>
          <a:lstStyle/>
          <a:p>
            <a:r>
              <a:rPr lang="en-US" dirty="0" smtClean="0">
                <a:solidFill>
                  <a:schemeClr val="accent2">
                    <a:lumMod val="50000"/>
                  </a:schemeClr>
                </a:solidFill>
              </a:rPr>
              <a:t>Resiliency: </a:t>
            </a:r>
            <a:r>
              <a:rPr lang="en-US" dirty="0" smtClean="0">
                <a:solidFill>
                  <a:schemeClr val="bg2">
                    <a:lumMod val="10000"/>
                  </a:schemeClr>
                </a:solidFill>
              </a:rPr>
              <a:t>Over 40% of teachers do not make it to their 5</a:t>
            </a:r>
            <a:r>
              <a:rPr lang="en-US" baseline="30000" dirty="0" smtClean="0">
                <a:solidFill>
                  <a:schemeClr val="bg2">
                    <a:lumMod val="10000"/>
                  </a:schemeClr>
                </a:solidFill>
              </a:rPr>
              <a:t>th</a:t>
            </a:r>
            <a:r>
              <a:rPr lang="en-US" dirty="0" smtClean="0">
                <a:solidFill>
                  <a:schemeClr val="bg2">
                    <a:lumMod val="10000"/>
                  </a:schemeClr>
                </a:solidFill>
              </a:rPr>
              <a:t> year of teaching- many leave by year 3.</a:t>
            </a:r>
            <a:endParaRPr lang="en-US" dirty="0">
              <a:solidFill>
                <a:schemeClr val="bg2">
                  <a:lumMod val="10000"/>
                </a:schemeClr>
              </a:solidFill>
            </a:endParaRPr>
          </a:p>
        </p:txBody>
      </p:sp>
      <p:sp>
        <p:nvSpPr>
          <p:cNvPr id="10" name="Content Placeholder 9"/>
          <p:cNvSpPr>
            <a:spLocks noGrp="1"/>
          </p:cNvSpPr>
          <p:nvPr>
            <p:ph sz="half" idx="2"/>
          </p:nvPr>
        </p:nvSpPr>
        <p:spPr/>
        <p:txBody>
          <a:bodyPr/>
          <a:lstStyle/>
          <a:p>
            <a:r>
              <a:rPr lang="en-US" dirty="0" smtClean="0">
                <a:solidFill>
                  <a:schemeClr val="accent2">
                    <a:lumMod val="50000"/>
                  </a:schemeClr>
                </a:solidFill>
              </a:rPr>
              <a:t>Encouragement of Innovation:  </a:t>
            </a:r>
            <a:r>
              <a:rPr lang="en-US" dirty="0" smtClean="0">
                <a:solidFill>
                  <a:schemeClr val="bg2">
                    <a:lumMod val="10000"/>
                  </a:schemeClr>
                </a:solidFill>
              </a:rPr>
              <a:t>PD to support advances in technology.  Teachers reinforced and encouraged for “thinking outside the box”.</a:t>
            </a:r>
          </a:p>
        </p:txBody>
      </p:sp>
      <p:sp>
        <p:nvSpPr>
          <p:cNvPr id="12" name="Content Placeholder 11"/>
          <p:cNvSpPr>
            <a:spLocks noGrp="1"/>
          </p:cNvSpPr>
          <p:nvPr>
            <p:ph sz="half" idx="14"/>
          </p:nvPr>
        </p:nvSpPr>
        <p:spPr/>
        <p:txBody>
          <a:bodyPr/>
          <a:lstStyle/>
          <a:p>
            <a:pPr marL="342900" indent="-342900">
              <a:buFont typeface="Arial" panose="020B0604020202020204" pitchFamily="34" charset="0"/>
              <a:buChar char="•"/>
            </a:pPr>
            <a:r>
              <a:rPr lang="en-US" dirty="0" smtClean="0">
                <a:solidFill>
                  <a:schemeClr val="bg2">
                    <a:lumMod val="10000"/>
                  </a:schemeClr>
                </a:solidFill>
              </a:rPr>
              <a:t> </a:t>
            </a:r>
            <a:r>
              <a:rPr lang="en-US" dirty="0" smtClean="0">
                <a:solidFill>
                  <a:schemeClr val="accent2">
                    <a:lumMod val="50000"/>
                  </a:schemeClr>
                </a:solidFill>
              </a:rPr>
              <a:t>Quality </a:t>
            </a:r>
            <a:r>
              <a:rPr lang="en-US" dirty="0" smtClean="0">
                <a:solidFill>
                  <a:schemeClr val="bg2">
                    <a:lumMod val="25000"/>
                  </a:schemeClr>
                </a:solidFill>
              </a:rPr>
              <a:t>of Student teacher relationships</a:t>
            </a:r>
          </a:p>
        </p:txBody>
      </p:sp>
      <p:sp>
        <p:nvSpPr>
          <p:cNvPr id="8" name="Title 7"/>
          <p:cNvSpPr>
            <a:spLocks noGrp="1"/>
          </p:cNvSpPr>
          <p:nvPr>
            <p:ph type="title"/>
          </p:nvPr>
        </p:nvSpPr>
        <p:spPr/>
        <p:txBody>
          <a:bodyPr/>
          <a:lstStyle/>
          <a:p>
            <a:r>
              <a:rPr lang="en-US" dirty="0" smtClean="0"/>
              <a:t>Variables affecting Culture</a:t>
            </a:r>
            <a:endParaRPr lang="en-US" dirty="0"/>
          </a:p>
        </p:txBody>
      </p:sp>
      <p:cxnSp>
        <p:nvCxnSpPr>
          <p:cNvPr id="3" name="Straight Connector 2"/>
          <p:cNvCxnSpPr/>
          <p:nvPr/>
        </p:nvCxnSpPr>
        <p:spPr>
          <a:xfrm>
            <a:off x="711200" y="2743200"/>
            <a:ext cx="11277600" cy="0"/>
          </a:xfrm>
          <a:prstGeom prst="line">
            <a:avLst/>
          </a:prstGeom>
          <a:ln>
            <a:solidFill>
              <a:schemeClr val="accent5">
                <a:lumMod val="7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711200" y="4724400"/>
            <a:ext cx="11277600" cy="0"/>
          </a:xfrm>
          <a:prstGeom prst="line">
            <a:avLst/>
          </a:prstGeom>
          <a:ln>
            <a:solidFill>
              <a:schemeClr val="accent5">
                <a:lumMod val="75000"/>
              </a:schemeClr>
            </a:solidFill>
          </a:ln>
        </p:spPr>
        <p:style>
          <a:lnRef idx="1">
            <a:schemeClr val="dk1"/>
          </a:lnRef>
          <a:fillRef idx="0">
            <a:schemeClr val="dk1"/>
          </a:fillRef>
          <a:effectRef idx="0">
            <a:schemeClr val="dk1"/>
          </a:effectRef>
          <a:fontRef idx="minor">
            <a:schemeClr val="tx1"/>
          </a:fontRef>
        </p:style>
      </p:cxn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839200" y="1066801"/>
            <a:ext cx="1786627" cy="16764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9289414" y="2770295"/>
            <a:ext cx="976153" cy="1735384"/>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42401" y="4745445"/>
            <a:ext cx="1848487" cy="2112556"/>
          </a:xfrm>
          <a:prstGeom prst="rect">
            <a:avLst/>
          </a:prstGeom>
        </p:spPr>
      </p:pic>
    </p:spTree>
    <p:extLst>
      <p:ext uri="{BB962C8B-B14F-4D97-AF65-F5344CB8AC3E}">
        <p14:creationId xmlns:p14="http://schemas.microsoft.com/office/powerpoint/2010/main" val="35617469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4746" y="604434"/>
            <a:ext cx="8338088" cy="5572529"/>
          </a:xfrm>
        </p:spPr>
        <p:txBody>
          <a:bodyPr>
            <a:normAutofit/>
          </a:bodyPr>
          <a:lstStyle/>
          <a:p>
            <a:pPr marL="0" indent="0" algn="ctr">
              <a:buNone/>
            </a:pPr>
            <a:endParaRPr lang="en-US" sz="3600" dirty="0" smtClean="0"/>
          </a:p>
          <a:p>
            <a:pPr marL="0" indent="0" algn="ctr">
              <a:buNone/>
            </a:pPr>
            <a:endParaRPr lang="en-US" sz="3600" dirty="0"/>
          </a:p>
          <a:p>
            <a:pPr marL="0" indent="0" algn="ctr">
              <a:buNone/>
            </a:pPr>
            <a:r>
              <a:rPr lang="en-US" sz="3600" dirty="0" smtClean="0"/>
              <a:t>The most important aspect of a strong RtI process is the </a:t>
            </a:r>
            <a:r>
              <a:rPr lang="en-US" sz="3600" dirty="0" smtClean="0">
                <a:solidFill>
                  <a:schemeClr val="accent2">
                    <a:lumMod val="50000"/>
                  </a:schemeClr>
                </a:solidFill>
              </a:rPr>
              <a:t>richness of the conversations </a:t>
            </a:r>
            <a:r>
              <a:rPr lang="en-US" sz="3600" dirty="0" smtClean="0"/>
              <a:t>that occur because of the layers of multiple occurring data sources.</a:t>
            </a:r>
            <a:endParaRPr lang="en-US" sz="3600" dirty="0"/>
          </a:p>
        </p:txBody>
      </p:sp>
    </p:spTree>
    <p:extLst>
      <p:ext uri="{BB962C8B-B14F-4D97-AF65-F5344CB8AC3E}">
        <p14:creationId xmlns:p14="http://schemas.microsoft.com/office/powerpoint/2010/main" val="1192628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823686" y="1537284"/>
            <a:ext cx="10515600" cy="4596136"/>
          </a:xfrm>
        </p:spPr>
        <p:txBody>
          <a:bodyPr>
            <a:normAutofit/>
          </a:bodyPr>
          <a:lstStyle/>
          <a:p>
            <a:r>
              <a:rPr lang="en-US" sz="3600" dirty="0" smtClean="0"/>
              <a:t>Technical Adequacy of Process</a:t>
            </a:r>
          </a:p>
          <a:p>
            <a:r>
              <a:rPr lang="en-US" sz="3600" dirty="0" smtClean="0"/>
              <a:t> Team </a:t>
            </a:r>
            <a:r>
              <a:rPr lang="en-US" sz="3600" dirty="0" smtClean="0"/>
              <a:t>Membership/Leadership</a:t>
            </a:r>
          </a:p>
          <a:p>
            <a:r>
              <a:rPr lang="en-US" sz="3600" dirty="0" smtClean="0"/>
              <a:t>NASP Recommendations</a:t>
            </a:r>
            <a:endParaRPr lang="en-US" sz="3600" dirty="0" smtClean="0"/>
          </a:p>
          <a:p>
            <a:r>
              <a:rPr lang="en-US" sz="3600" dirty="0" smtClean="0"/>
              <a:t>Multiple Sources of Data</a:t>
            </a:r>
          </a:p>
          <a:p>
            <a:r>
              <a:rPr lang="en-US" sz="3600" dirty="0" smtClean="0"/>
              <a:t>Staff Knowledge</a:t>
            </a:r>
          </a:p>
          <a:p>
            <a:pPr marL="0" indent="0">
              <a:buNone/>
            </a:pPr>
            <a:endParaRPr lang="en-US" sz="3600"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5371073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Mutual Respect- Question </a:t>
            </a:r>
            <a:endParaRPr lang="en-US" dirty="0"/>
          </a:p>
        </p:txBody>
      </p:sp>
      <p:sp>
        <p:nvSpPr>
          <p:cNvPr id="3" name="Content Placeholder 2"/>
          <p:cNvSpPr>
            <a:spLocks noGrp="1"/>
          </p:cNvSpPr>
          <p:nvPr>
            <p:ph idx="1"/>
          </p:nvPr>
        </p:nvSpPr>
        <p:spPr/>
        <p:txBody>
          <a:bodyPr/>
          <a:lstStyle/>
          <a:p>
            <a:pPr marL="0" indent="0">
              <a:buNone/>
            </a:pPr>
            <a:r>
              <a:rPr lang="en-US" dirty="0" smtClean="0"/>
              <a:t>Is there a culture of mutual respect?</a:t>
            </a:r>
          </a:p>
          <a:p>
            <a:pPr marL="0" indent="0">
              <a:buNone/>
            </a:pPr>
            <a:endParaRPr lang="en-US" dirty="0"/>
          </a:p>
          <a:p>
            <a:pPr marL="0" indent="0">
              <a:buNone/>
            </a:pPr>
            <a:r>
              <a:rPr lang="en-US" dirty="0" smtClean="0"/>
              <a:t>What are your barriers?</a:t>
            </a:r>
          </a:p>
          <a:p>
            <a:pPr marL="0" indent="0">
              <a:buNone/>
            </a:pPr>
            <a:endParaRPr lang="en-US" dirty="0"/>
          </a:p>
          <a:p>
            <a:pPr marL="0" indent="0">
              <a:buNone/>
            </a:pPr>
            <a:r>
              <a:rPr lang="en-US" dirty="0" smtClean="0"/>
              <a:t>What can you do to help with the emotional group think that sometimes happens when discussing student with behavioral difficulties?</a:t>
            </a:r>
            <a:endParaRPr lang="en-US" dirty="0"/>
          </a:p>
        </p:txBody>
      </p:sp>
    </p:spTree>
    <p:extLst>
      <p:ext uri="{BB962C8B-B14F-4D97-AF65-F5344CB8AC3E}">
        <p14:creationId xmlns:p14="http://schemas.microsoft.com/office/powerpoint/2010/main" val="28443421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NASP:  Role as Team Collaborator</a:t>
            </a:r>
            <a:br>
              <a:rPr lang="en-US" dirty="0" smtClean="0"/>
            </a:br>
            <a:endParaRPr lang="en-US" dirty="0"/>
          </a:p>
        </p:txBody>
      </p:sp>
      <p:sp>
        <p:nvSpPr>
          <p:cNvPr id="3" name="Content Placeholder 2"/>
          <p:cNvSpPr>
            <a:spLocks noGrp="1"/>
          </p:cNvSpPr>
          <p:nvPr>
            <p:ph idx="1"/>
          </p:nvPr>
        </p:nvSpPr>
        <p:spPr/>
        <p:txBody>
          <a:bodyPr/>
          <a:lstStyle/>
          <a:p>
            <a:r>
              <a:rPr lang="en-US" dirty="0" smtClean="0"/>
              <a:t>Engage in ongoing consultation regarding implementation issues as well as individual student needs.  Be an “Ad Hoc” member.</a:t>
            </a:r>
          </a:p>
          <a:p>
            <a:r>
              <a:rPr lang="en-US" dirty="0" smtClean="0"/>
              <a:t>Collaborate on the development of team procedures and processes.</a:t>
            </a:r>
          </a:p>
          <a:p>
            <a:r>
              <a:rPr lang="en-US" dirty="0" smtClean="0"/>
              <a:t>Identify team training needs.</a:t>
            </a:r>
          </a:p>
          <a:p>
            <a:r>
              <a:rPr lang="en-US" dirty="0" smtClean="0"/>
              <a:t>Serve as liaisons to parents.</a:t>
            </a:r>
          </a:p>
          <a:p>
            <a:r>
              <a:rPr lang="en-US" dirty="0" smtClean="0"/>
              <a:t>Volunteer to provide support in academic and behavior progress monitoring.</a:t>
            </a:r>
            <a:endParaRPr lang="en-US" dirty="0"/>
          </a:p>
        </p:txBody>
      </p:sp>
    </p:spTree>
    <p:extLst>
      <p:ext uri="{BB962C8B-B14F-4D97-AF65-F5344CB8AC3E}">
        <p14:creationId xmlns:p14="http://schemas.microsoft.com/office/powerpoint/2010/main" val="35521747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r>
              <a:rPr lang="en-US" altLang="en-US" dirty="0" smtClean="0">
                <a:solidFill>
                  <a:srgbClr val="262626"/>
                </a:solidFill>
              </a:rPr>
              <a:t>Underscoring a Problem</a:t>
            </a:r>
          </a:p>
        </p:txBody>
      </p:sp>
      <p:sp>
        <p:nvSpPr>
          <p:cNvPr id="1008643" name="Rectangle 3"/>
          <p:cNvSpPr>
            <a:spLocks noGrp="1" noRot="1" noChangeArrowheads="1"/>
          </p:cNvSpPr>
          <p:nvPr>
            <p:ph idx="4294967295"/>
          </p:nvPr>
        </p:nvSpPr>
        <p:spPr>
          <a:xfrm>
            <a:off x="304800" y="1193801"/>
            <a:ext cx="11582400" cy="4144433"/>
          </a:xfrm>
        </p:spPr>
        <p:txBody>
          <a:bodyPr rtlCol="0">
            <a:normAutofit/>
          </a:bodyPr>
          <a:lstStyle/>
          <a:p>
            <a:pPr>
              <a:buNone/>
              <a:defRPr/>
            </a:pPr>
            <a:endParaRPr lang="en-US" dirty="0" smtClean="0">
              <a:solidFill>
                <a:srgbClr val="262626"/>
              </a:solidFill>
              <a:effectLst>
                <a:outerShdw blurRad="38100" dist="38100" dir="2700000" algn="tl">
                  <a:srgbClr val="000000"/>
                </a:outerShdw>
              </a:effectLst>
            </a:endParaRPr>
          </a:p>
          <a:p>
            <a:pPr marL="0" indent="0" algn="ctr">
              <a:buNone/>
              <a:defRPr/>
            </a:pPr>
            <a:r>
              <a:rPr lang="en-US" sz="3600" dirty="0" smtClean="0">
                <a:solidFill>
                  <a:srgbClr val="262626"/>
                </a:solidFill>
              </a:rPr>
              <a:t>“Most teachers just do not possess the skills to collect data, draw meaningful conclusions, focus </a:t>
            </a:r>
            <a:r>
              <a:rPr lang="en-US" sz="3600" dirty="0" smtClean="0">
                <a:solidFill>
                  <a:srgbClr val="262626"/>
                </a:solidFill>
              </a:rPr>
              <a:t>instruction and skill building, </a:t>
            </a:r>
            <a:r>
              <a:rPr lang="en-US" sz="3600" dirty="0" smtClean="0">
                <a:solidFill>
                  <a:srgbClr val="262626"/>
                </a:solidFill>
              </a:rPr>
              <a:t>and appropriately follow up to assess results.  That is not the set of skills we were hired to do.”  </a:t>
            </a:r>
          </a:p>
          <a:p>
            <a:pPr marL="0" indent="0" algn="ctr">
              <a:buNone/>
              <a:defRPr/>
            </a:pPr>
            <a:endParaRPr lang="en-US" sz="3600" dirty="0">
              <a:solidFill>
                <a:srgbClr val="262626"/>
              </a:solidFill>
            </a:endParaRPr>
          </a:p>
          <a:p>
            <a:pPr marL="0" indent="0" algn="ctr">
              <a:buNone/>
              <a:defRPr/>
            </a:pPr>
            <a:r>
              <a:rPr lang="en-US" sz="3600" dirty="0" smtClean="0">
                <a:solidFill>
                  <a:srgbClr val="FF0000"/>
                </a:solidFill>
              </a:rPr>
              <a:t>How can you help to ensure fidelity of data?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864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086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864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963" y="287853"/>
            <a:ext cx="10515600" cy="1325563"/>
          </a:xfrm>
        </p:spPr>
        <p:txBody>
          <a:bodyPr/>
          <a:lstStyle/>
          <a:p>
            <a:r>
              <a:rPr lang="en-US" dirty="0" smtClean="0"/>
              <a:t>Align </a:t>
            </a:r>
            <a:r>
              <a:rPr lang="en-US" dirty="0" smtClean="0"/>
              <a:t> Behavioral Data </a:t>
            </a:r>
            <a:r>
              <a:rPr lang="en-US" dirty="0" smtClean="0"/>
              <a:t>Sources </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3476" y="2086256"/>
            <a:ext cx="2632189" cy="3877995"/>
          </a:xfrm>
          <a:prstGeom prst="rect">
            <a:avLst/>
          </a:prstGeom>
        </p:spPr>
      </p:pic>
      <p:sp>
        <p:nvSpPr>
          <p:cNvPr id="6" name="TextBox 5"/>
          <p:cNvSpPr txBox="1"/>
          <p:nvPr/>
        </p:nvSpPr>
        <p:spPr>
          <a:xfrm>
            <a:off x="862886" y="2172169"/>
            <a:ext cx="3940935" cy="954105"/>
          </a:xfrm>
          <a:prstGeom prst="rect">
            <a:avLst/>
          </a:prstGeom>
          <a:noFill/>
        </p:spPr>
        <p:txBody>
          <a:bodyPr wrap="square" lIns="91438" tIns="45719" rIns="91438" bIns="45719" rtlCol="0">
            <a:spAutoFit/>
          </a:bodyPr>
          <a:lstStyle/>
          <a:p>
            <a:endParaRPr lang="en-US" sz="2800" dirty="0"/>
          </a:p>
          <a:p>
            <a:r>
              <a:rPr lang="en-US" sz="2800" dirty="0" smtClean="0"/>
              <a:t>Universal </a:t>
            </a:r>
            <a:r>
              <a:rPr lang="en-US" sz="2800" dirty="0"/>
              <a:t>Screening</a:t>
            </a:r>
          </a:p>
        </p:txBody>
      </p:sp>
      <p:sp>
        <p:nvSpPr>
          <p:cNvPr id="7" name="TextBox 6"/>
          <p:cNvSpPr txBox="1"/>
          <p:nvPr/>
        </p:nvSpPr>
        <p:spPr>
          <a:xfrm>
            <a:off x="862887" y="2974814"/>
            <a:ext cx="3322748" cy="1384993"/>
          </a:xfrm>
          <a:prstGeom prst="rect">
            <a:avLst/>
          </a:prstGeom>
          <a:noFill/>
        </p:spPr>
        <p:txBody>
          <a:bodyPr wrap="square" lIns="91438" tIns="45719" rIns="91438" bIns="45719" rtlCol="0">
            <a:spAutoFit/>
          </a:bodyPr>
          <a:lstStyle/>
          <a:p>
            <a:endParaRPr lang="en-US" sz="2800" dirty="0" smtClean="0"/>
          </a:p>
          <a:p>
            <a:endParaRPr lang="en-US" sz="2800" dirty="0"/>
          </a:p>
          <a:p>
            <a:r>
              <a:rPr lang="en-US" sz="2800" dirty="0" smtClean="0"/>
              <a:t>Progress </a:t>
            </a:r>
            <a:r>
              <a:rPr lang="en-US" sz="2800" dirty="0"/>
              <a:t>Monitoring</a:t>
            </a:r>
          </a:p>
        </p:txBody>
      </p:sp>
      <p:sp>
        <p:nvSpPr>
          <p:cNvPr id="8" name="TextBox 7"/>
          <p:cNvSpPr txBox="1"/>
          <p:nvPr/>
        </p:nvSpPr>
        <p:spPr>
          <a:xfrm>
            <a:off x="862888" y="3789294"/>
            <a:ext cx="4211389" cy="523220"/>
          </a:xfrm>
          <a:prstGeom prst="rect">
            <a:avLst/>
          </a:prstGeom>
          <a:noFill/>
        </p:spPr>
        <p:txBody>
          <a:bodyPr wrap="square" lIns="91438" tIns="45719" rIns="91438" bIns="45719" rtlCol="0">
            <a:spAutoFit/>
          </a:bodyPr>
          <a:lstStyle/>
          <a:p>
            <a:r>
              <a:rPr lang="en-US" sz="2800" dirty="0" smtClean="0"/>
              <a:t> </a:t>
            </a:r>
            <a:endParaRPr lang="en-US" sz="2800" dirty="0"/>
          </a:p>
        </p:txBody>
      </p:sp>
      <p:sp>
        <p:nvSpPr>
          <p:cNvPr id="10" name="Rectangle 9"/>
          <p:cNvSpPr/>
          <p:nvPr/>
        </p:nvSpPr>
        <p:spPr>
          <a:xfrm>
            <a:off x="928280" y="4618780"/>
            <a:ext cx="3535000" cy="523218"/>
          </a:xfrm>
          <a:prstGeom prst="rect">
            <a:avLst/>
          </a:prstGeom>
        </p:spPr>
        <p:txBody>
          <a:bodyPr wrap="square" lIns="91438" tIns="45719" rIns="91438" bIns="45719">
            <a:spAutoFit/>
          </a:bodyPr>
          <a:lstStyle/>
          <a:p>
            <a:pPr lvl="0"/>
            <a:r>
              <a:rPr lang="en-US" sz="2800" dirty="0" smtClean="0">
                <a:solidFill>
                  <a:prstClr val="black"/>
                </a:solidFill>
              </a:rPr>
              <a:t> </a:t>
            </a:r>
            <a:endParaRPr lang="en-US" sz="2800" dirty="0">
              <a:solidFill>
                <a:prstClr val="black"/>
              </a:solidFill>
            </a:endParaRPr>
          </a:p>
        </p:txBody>
      </p:sp>
      <p:sp>
        <p:nvSpPr>
          <p:cNvPr id="11" name="Right Brace 10"/>
          <p:cNvSpPr/>
          <p:nvPr/>
        </p:nvSpPr>
        <p:spPr>
          <a:xfrm>
            <a:off x="4745641" y="2354122"/>
            <a:ext cx="657273" cy="3149599"/>
          </a:xfrm>
          <a:prstGeom prst="rightBrace">
            <a:avLst>
              <a:gd name="adj1" fmla="val 68232"/>
              <a:gd name="adj2" fmla="val 51210"/>
            </a:avLst>
          </a:prstGeom>
        </p:spPr>
        <p:style>
          <a:lnRef idx="1">
            <a:schemeClr val="dk1"/>
          </a:lnRef>
          <a:fillRef idx="0">
            <a:schemeClr val="dk1"/>
          </a:fillRef>
          <a:effectRef idx="0">
            <a:schemeClr val="dk1"/>
          </a:effectRef>
          <a:fontRef idx="minor">
            <a:schemeClr val="tx1"/>
          </a:fontRef>
        </p:style>
        <p:txBody>
          <a:bodyPr lIns="91438" tIns="45719" rIns="91438" bIns="45719" rtlCol="0" anchor="ctr"/>
          <a:lstStyle/>
          <a:p>
            <a:pPr algn="ctr"/>
            <a:endParaRPr lang="en-US" dirty="0">
              <a:solidFill>
                <a:srgbClr val="C00000"/>
              </a:solidFill>
            </a:endParaRPr>
          </a:p>
        </p:txBody>
      </p:sp>
      <p:sp>
        <p:nvSpPr>
          <p:cNvPr id="13" name="TextBox 12"/>
          <p:cNvSpPr txBox="1"/>
          <p:nvPr/>
        </p:nvSpPr>
        <p:spPr>
          <a:xfrm>
            <a:off x="7340957" y="1397000"/>
            <a:ext cx="4343043" cy="4678202"/>
          </a:xfrm>
          <a:prstGeom prst="rect">
            <a:avLst/>
          </a:prstGeom>
          <a:noFill/>
        </p:spPr>
        <p:txBody>
          <a:bodyPr wrap="square" lIns="91438" tIns="45719" rIns="91438" bIns="45719" rtlCol="0">
            <a:spAutoFit/>
          </a:bodyPr>
          <a:lstStyle/>
          <a:p>
            <a:pPr marL="285744" indent="-285744">
              <a:buFont typeface="Wingdings" panose="05000000000000000000" pitchFamily="2" charset="2"/>
              <a:buChar char="ü"/>
            </a:pPr>
            <a:r>
              <a:rPr lang="en-US" sz="2800" dirty="0"/>
              <a:t>Does the data tell a clear and concise story of the student’s </a:t>
            </a:r>
            <a:r>
              <a:rPr lang="en-US" sz="2800" dirty="0" smtClean="0"/>
              <a:t>learning and behavior?</a:t>
            </a:r>
            <a:endParaRPr lang="en-US" sz="2800" dirty="0"/>
          </a:p>
          <a:p>
            <a:pPr marL="285744" indent="-285744">
              <a:buFont typeface="Wingdings" panose="05000000000000000000" pitchFamily="2" charset="2"/>
              <a:buChar char="ü"/>
            </a:pPr>
            <a:r>
              <a:rPr lang="en-US" sz="2800" dirty="0"/>
              <a:t>If there is inconsistency team must investigate </a:t>
            </a:r>
            <a:r>
              <a:rPr lang="en-US" sz="2800" dirty="0" smtClean="0"/>
              <a:t>why </a:t>
            </a:r>
            <a:endParaRPr lang="en-US" sz="2800" dirty="0"/>
          </a:p>
          <a:p>
            <a:pPr marL="285744" indent="-285744">
              <a:buFont typeface="Wingdings" panose="05000000000000000000" pitchFamily="2" charset="2"/>
              <a:buChar char="ü"/>
            </a:pPr>
            <a:r>
              <a:rPr lang="en-US" sz="2800" dirty="0"/>
              <a:t>Review integrity of instruction</a:t>
            </a:r>
          </a:p>
          <a:p>
            <a:pPr marL="380990" indent="-380990">
              <a:buFont typeface="Wingdings" panose="05000000000000000000" pitchFamily="2" charset="2"/>
              <a:buChar char="ü"/>
            </a:pPr>
            <a:r>
              <a:rPr lang="en-US" sz="2800" dirty="0" smtClean="0"/>
              <a:t>Align </a:t>
            </a:r>
            <a:r>
              <a:rPr lang="en-US" sz="2800" dirty="0"/>
              <a:t>to student needs        </a:t>
            </a:r>
          </a:p>
          <a:p>
            <a:pPr marL="285744" indent="-285744">
              <a:buFont typeface="Wingdings" panose="05000000000000000000" pitchFamily="2" charset="2"/>
              <a:buChar char="ü"/>
            </a:pPr>
            <a:r>
              <a:rPr lang="en-US" sz="2800" dirty="0" smtClean="0"/>
              <a:t>Student </a:t>
            </a:r>
            <a:r>
              <a:rPr lang="en-US" sz="2800" dirty="0"/>
              <a:t>variables</a:t>
            </a:r>
          </a:p>
          <a:p>
            <a:endParaRPr lang="en-US" dirty="0"/>
          </a:p>
        </p:txBody>
      </p:sp>
    </p:spTree>
    <p:extLst>
      <p:ext uri="{BB962C8B-B14F-4D97-AF65-F5344CB8AC3E}">
        <p14:creationId xmlns:p14="http://schemas.microsoft.com/office/powerpoint/2010/main" val="42179904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Components Addressed When Using Multiple  Data Sources</a:t>
            </a:r>
            <a:endParaRPr lang="en-US" dirty="0"/>
          </a:p>
        </p:txBody>
      </p:sp>
      <p:sp>
        <p:nvSpPr>
          <p:cNvPr id="3" name="Content Placeholder 2"/>
          <p:cNvSpPr>
            <a:spLocks noGrp="1"/>
          </p:cNvSpPr>
          <p:nvPr>
            <p:ph idx="1"/>
          </p:nvPr>
        </p:nvSpPr>
        <p:spPr/>
        <p:txBody>
          <a:bodyPr/>
          <a:lstStyle/>
          <a:p>
            <a:pPr lvl="0"/>
            <a:r>
              <a:rPr lang="en-US" dirty="0"/>
              <a:t>The </a:t>
            </a:r>
            <a:r>
              <a:rPr lang="en-US" dirty="0" smtClean="0"/>
              <a:t>interrelationship </a:t>
            </a:r>
            <a:r>
              <a:rPr lang="en-US" dirty="0"/>
              <a:t>between classroom achievement and cognitive processing criteria</a:t>
            </a:r>
          </a:p>
          <a:p>
            <a:pPr lvl="1"/>
            <a:r>
              <a:rPr lang="en-US" dirty="0" smtClean="0"/>
              <a:t>Classroom achievement</a:t>
            </a:r>
          </a:p>
          <a:p>
            <a:pPr lvl="1"/>
            <a:r>
              <a:rPr lang="en-US" dirty="0" smtClean="0"/>
              <a:t>Academic Deficit (RtI)</a:t>
            </a:r>
          </a:p>
          <a:p>
            <a:pPr lvl="1"/>
            <a:r>
              <a:rPr lang="en-US" dirty="0" smtClean="0"/>
              <a:t>Cognitive Processing</a:t>
            </a:r>
          </a:p>
          <a:p>
            <a:pPr lvl="1"/>
            <a:r>
              <a:rPr lang="en-US" dirty="0" smtClean="0"/>
              <a:t>Behavior</a:t>
            </a:r>
            <a:endParaRPr lang="en-US" dirty="0"/>
          </a:p>
        </p:txBody>
      </p:sp>
    </p:spTree>
    <p:extLst>
      <p:ext uri="{BB962C8B-B14F-4D97-AF65-F5344CB8AC3E}">
        <p14:creationId xmlns:p14="http://schemas.microsoft.com/office/powerpoint/2010/main" val="31089983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to Consider</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59324945"/>
              </p:ext>
            </p:extLst>
          </p:nvPr>
        </p:nvGraphicFramePr>
        <p:xfrm>
          <a:off x="812800" y="1145381"/>
          <a:ext cx="11074400" cy="4983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00577" y="2362200"/>
            <a:ext cx="1699684"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068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Identification</a:t>
            </a:r>
            <a:endParaRPr lang="en-US" dirty="0"/>
          </a:p>
        </p:txBody>
      </p:sp>
      <p:sp>
        <p:nvSpPr>
          <p:cNvPr id="3" name="Content Placeholder 2"/>
          <p:cNvSpPr>
            <a:spLocks noGrp="1"/>
          </p:cNvSpPr>
          <p:nvPr>
            <p:ph idx="1"/>
          </p:nvPr>
        </p:nvSpPr>
        <p:spPr>
          <a:xfrm>
            <a:off x="609600" y="1143000"/>
            <a:ext cx="10972800" cy="5410200"/>
          </a:xfrm>
        </p:spPr>
        <p:txBody>
          <a:bodyPr>
            <a:normAutofit/>
          </a:bodyPr>
          <a:lstStyle/>
          <a:p>
            <a:pPr marL="0" indent="0">
              <a:buNone/>
            </a:pPr>
            <a:endParaRPr lang="en-US" dirty="0"/>
          </a:p>
          <a:p>
            <a:pPr marL="0" indent="0">
              <a:buNone/>
            </a:pPr>
            <a:r>
              <a:rPr lang="en-US" sz="3200" dirty="0" smtClean="0"/>
              <a:t>Is </a:t>
            </a:r>
            <a:r>
              <a:rPr lang="en-US" sz="3200" dirty="0"/>
              <a:t>the Tier 1 Core curriculum effective? </a:t>
            </a:r>
            <a:r>
              <a:rPr lang="en-US" sz="3200" dirty="0" smtClean="0"/>
              <a:t>(District Data)</a:t>
            </a:r>
            <a:endParaRPr lang="en-US" sz="3200" dirty="0"/>
          </a:p>
          <a:p>
            <a:pPr lvl="1"/>
            <a:r>
              <a:rPr lang="en-US" sz="3200" dirty="0" smtClean="0"/>
              <a:t> </a:t>
            </a:r>
            <a:r>
              <a:rPr lang="en-US" sz="3200" dirty="0"/>
              <a:t>The percentage of students (aggregated or sub-groups) meeting </a:t>
            </a:r>
            <a:r>
              <a:rPr lang="en-US" sz="3200" dirty="0" smtClean="0"/>
              <a:t> proficiency </a:t>
            </a:r>
            <a:r>
              <a:rPr lang="en-US" sz="3200" dirty="0"/>
              <a:t>on the state standards as measured by the statewide </a:t>
            </a:r>
            <a:r>
              <a:rPr lang="en-US" sz="3200" dirty="0" smtClean="0"/>
              <a:t>assessment.</a:t>
            </a:r>
          </a:p>
          <a:p>
            <a:pPr lvl="1"/>
            <a:r>
              <a:rPr lang="en-US" sz="3200" dirty="0" smtClean="0"/>
              <a:t>Universal Screening Trends</a:t>
            </a:r>
          </a:p>
          <a:p>
            <a:endParaRPr lang="en-US" sz="3200" dirty="0"/>
          </a:p>
        </p:txBody>
      </p:sp>
    </p:spTree>
    <p:extLst>
      <p:ext uri="{BB962C8B-B14F-4D97-AF65-F5344CB8AC3E}">
        <p14:creationId xmlns:p14="http://schemas.microsoft.com/office/powerpoint/2010/main" val="1575212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a:xfrm>
            <a:off x="1930400" y="0"/>
            <a:ext cx="9347200" cy="1600200"/>
          </a:xfrm>
        </p:spPr>
        <p:txBody>
          <a:bodyPr rtlCol="0">
            <a:normAutofit fontScale="90000"/>
          </a:bodyPr>
          <a:lstStyle/>
          <a:p>
            <a:pPr>
              <a:defRPr/>
            </a:pPr>
            <a:r>
              <a:rPr lang="en-US" sz="5300" dirty="0">
                <a:solidFill>
                  <a:srgbClr val="262626"/>
                </a:solidFill>
              </a:rPr>
              <a:t>Characteristics of a Strong </a:t>
            </a:r>
            <a:r>
              <a:rPr lang="en-US" sz="5300" dirty="0" smtClean="0">
                <a:solidFill>
                  <a:srgbClr val="262626"/>
                </a:solidFill>
              </a:rPr>
              <a:t>Data Team</a:t>
            </a:r>
            <a:r>
              <a:rPr lang="en-US" sz="5300" dirty="0">
                <a:solidFill>
                  <a:srgbClr val="262626"/>
                </a:solidFill>
              </a:rPr>
              <a:t/>
            </a:r>
            <a:br>
              <a:rPr lang="en-US" sz="5300" dirty="0">
                <a:solidFill>
                  <a:srgbClr val="262626"/>
                </a:solidFill>
              </a:rPr>
            </a:br>
            <a:endParaRPr lang="en-US" sz="5300" dirty="0">
              <a:solidFill>
                <a:srgbClr val="262626"/>
              </a:solidFill>
            </a:endParaRPr>
          </a:p>
        </p:txBody>
      </p:sp>
      <p:sp>
        <p:nvSpPr>
          <p:cNvPr id="849923" name="Rectangle 3"/>
          <p:cNvSpPr>
            <a:spLocks noGrp="1" noRot="1" noChangeArrowheads="1"/>
          </p:cNvSpPr>
          <p:nvPr>
            <p:ph idx="4294967295"/>
          </p:nvPr>
        </p:nvSpPr>
        <p:spPr>
          <a:xfrm>
            <a:off x="711200" y="1143000"/>
            <a:ext cx="10676467" cy="4955117"/>
          </a:xfrm>
        </p:spPr>
        <p:txBody>
          <a:bodyPr>
            <a:normAutofit/>
          </a:bodyPr>
          <a:lstStyle/>
          <a:p>
            <a:pPr marL="609585" indent="-609585">
              <a:buFont typeface="Wingdings" panose="05000000000000000000" pitchFamily="2" charset="2"/>
              <a:buChar char="§"/>
            </a:pPr>
            <a:r>
              <a:rPr lang="en-US" altLang="en-US" sz="3700" dirty="0" smtClean="0">
                <a:solidFill>
                  <a:srgbClr val="262626"/>
                </a:solidFill>
              </a:rPr>
              <a:t>Process </a:t>
            </a:r>
            <a:r>
              <a:rPr lang="en-US" altLang="en-US" sz="3700" dirty="0">
                <a:solidFill>
                  <a:srgbClr val="262626"/>
                </a:solidFill>
              </a:rPr>
              <a:t>of Collecting Meaningful Data</a:t>
            </a:r>
          </a:p>
          <a:p>
            <a:pPr marL="609585" indent="-609585">
              <a:buFont typeface="Wingdings" panose="05000000000000000000" pitchFamily="2" charset="2"/>
              <a:buChar char="§"/>
            </a:pPr>
            <a:r>
              <a:rPr lang="en-US" altLang="en-US" sz="3700" dirty="0">
                <a:solidFill>
                  <a:srgbClr val="262626"/>
                </a:solidFill>
              </a:rPr>
              <a:t>Culture of Collaboration</a:t>
            </a:r>
          </a:p>
          <a:p>
            <a:pPr marL="609585" indent="-609585">
              <a:buFont typeface="Wingdings" panose="05000000000000000000" pitchFamily="2" charset="2"/>
              <a:buChar char="§"/>
            </a:pPr>
            <a:r>
              <a:rPr lang="en-US" altLang="en-US" sz="3700" dirty="0" smtClean="0">
                <a:solidFill>
                  <a:srgbClr val="262626"/>
                </a:solidFill>
              </a:rPr>
              <a:t>There </a:t>
            </a:r>
            <a:r>
              <a:rPr lang="en-US" altLang="en-US" sz="3700" dirty="0">
                <a:solidFill>
                  <a:srgbClr val="262626"/>
                </a:solidFill>
              </a:rPr>
              <a:t>is a process to measure where students are in the curriculum.</a:t>
            </a:r>
          </a:p>
          <a:p>
            <a:pPr marL="609585" indent="-609585">
              <a:buFont typeface="Wingdings" panose="05000000000000000000" pitchFamily="2" charset="2"/>
              <a:buChar char="§"/>
            </a:pPr>
            <a:r>
              <a:rPr lang="en-US" altLang="en-US" sz="3700" dirty="0">
                <a:solidFill>
                  <a:srgbClr val="262626"/>
                </a:solidFill>
              </a:rPr>
              <a:t>There is a </a:t>
            </a:r>
            <a:r>
              <a:rPr lang="en-US" altLang="en-US" sz="3700" dirty="0" smtClean="0">
                <a:solidFill>
                  <a:srgbClr val="262626"/>
                </a:solidFill>
              </a:rPr>
              <a:t>RtI plan </a:t>
            </a:r>
            <a:r>
              <a:rPr lang="en-US" altLang="en-US" sz="3700" dirty="0">
                <a:solidFill>
                  <a:srgbClr val="262626"/>
                </a:solidFill>
              </a:rPr>
              <a:t>in the school district to help students who are not achieving or who are </a:t>
            </a:r>
            <a:r>
              <a:rPr lang="en-US" altLang="en-US" sz="3700" dirty="0" smtClean="0">
                <a:solidFill>
                  <a:srgbClr val="262626"/>
                </a:solidFill>
              </a:rPr>
              <a:t>excelling.</a:t>
            </a:r>
            <a:endParaRPr lang="en-US" altLang="en-US" sz="3700" dirty="0">
              <a:solidFill>
                <a:srgbClr val="262626"/>
              </a:solidFill>
            </a:endParaRPr>
          </a:p>
          <a:p>
            <a:endParaRPr lang="en-US" altLang="en-US" sz="3700" dirty="0">
              <a:solidFill>
                <a:srgbClr val="262626"/>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99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4992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4992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499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2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9563" y="468156"/>
            <a:ext cx="10515600" cy="1325563"/>
          </a:xfrm>
        </p:spPr>
        <p:txBody>
          <a:bodyPr/>
          <a:lstStyle/>
          <a:p>
            <a:r>
              <a:rPr lang="en-US" dirty="0" smtClean="0"/>
              <a:t>Problem Identification</a:t>
            </a:r>
            <a:endParaRPr lang="en-US" dirty="0"/>
          </a:p>
        </p:txBody>
      </p:sp>
      <p:sp>
        <p:nvSpPr>
          <p:cNvPr id="3" name="Content Placeholder 2"/>
          <p:cNvSpPr>
            <a:spLocks noGrp="1"/>
          </p:cNvSpPr>
          <p:nvPr>
            <p:ph idx="1"/>
          </p:nvPr>
        </p:nvSpPr>
        <p:spPr>
          <a:xfrm>
            <a:off x="5447762" y="1786989"/>
            <a:ext cx="5950039" cy="4351338"/>
          </a:xfrm>
        </p:spPr>
        <p:txBody>
          <a:bodyPr>
            <a:normAutofit/>
          </a:bodyPr>
          <a:lstStyle/>
          <a:p>
            <a:r>
              <a:rPr lang="en-US" sz="3200" dirty="0" smtClean="0"/>
              <a:t>Review existing information</a:t>
            </a:r>
          </a:p>
          <a:p>
            <a:r>
              <a:rPr lang="en-US" sz="3200" dirty="0" smtClean="0"/>
              <a:t>Determine student’s functional level</a:t>
            </a:r>
          </a:p>
          <a:p>
            <a:r>
              <a:rPr lang="en-US" sz="3200" dirty="0" smtClean="0"/>
              <a:t>Identify initial concerns </a:t>
            </a:r>
          </a:p>
          <a:p>
            <a:r>
              <a:rPr lang="en-US" sz="3200" dirty="0" smtClean="0"/>
              <a:t>Analyze  multiple data sources</a:t>
            </a:r>
          </a:p>
          <a:p>
            <a:r>
              <a:rPr lang="en-US" sz="3200" dirty="0" smtClean="0"/>
              <a:t>Operationally define the problem</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186" y="1920624"/>
            <a:ext cx="3882698" cy="2960557"/>
          </a:xfrm>
          <a:prstGeom prst="rect">
            <a:avLst/>
          </a:prstGeom>
        </p:spPr>
      </p:pic>
    </p:spTree>
    <p:extLst>
      <p:ext uri="{BB962C8B-B14F-4D97-AF65-F5344CB8AC3E}">
        <p14:creationId xmlns:p14="http://schemas.microsoft.com/office/powerpoint/2010/main" val="569643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Identification</a:t>
            </a:r>
            <a:endParaRPr lang="en-US" dirty="0"/>
          </a:p>
        </p:txBody>
      </p:sp>
      <p:sp>
        <p:nvSpPr>
          <p:cNvPr id="3" name="Content Placeholder 2"/>
          <p:cNvSpPr>
            <a:spLocks noGrp="1"/>
          </p:cNvSpPr>
          <p:nvPr>
            <p:ph idx="1"/>
          </p:nvPr>
        </p:nvSpPr>
        <p:spPr>
          <a:xfrm>
            <a:off x="609600" y="1371600"/>
            <a:ext cx="10972800" cy="5181600"/>
          </a:xfrm>
        </p:spPr>
        <p:txBody>
          <a:bodyPr>
            <a:normAutofit/>
          </a:bodyPr>
          <a:lstStyle/>
          <a:p>
            <a:r>
              <a:rPr lang="en-US" dirty="0" smtClean="0">
                <a:solidFill>
                  <a:srgbClr val="FF0000"/>
                </a:solidFill>
              </a:rPr>
              <a:t>School </a:t>
            </a:r>
            <a:r>
              <a:rPr lang="en-US" dirty="0">
                <a:solidFill>
                  <a:srgbClr val="FF0000"/>
                </a:solidFill>
              </a:rPr>
              <a:t>level: </a:t>
            </a:r>
            <a:r>
              <a:rPr lang="en-US" sz="3200" dirty="0"/>
              <a:t>The percentage of students who are </a:t>
            </a:r>
            <a:r>
              <a:rPr lang="en-US" sz="3200" dirty="0" smtClean="0"/>
              <a:t>being referred for disciplinary infractions.</a:t>
            </a:r>
            <a:endParaRPr lang="en-US" sz="3200" dirty="0" smtClean="0"/>
          </a:p>
          <a:p>
            <a:pPr lvl="1"/>
            <a:r>
              <a:rPr lang="en-US" sz="3200" dirty="0" smtClean="0"/>
              <a:t>Who </a:t>
            </a:r>
            <a:r>
              <a:rPr lang="en-US" sz="3200" dirty="0"/>
              <a:t>are the students? </a:t>
            </a:r>
            <a:endParaRPr lang="en-US" sz="3200" dirty="0" smtClean="0"/>
          </a:p>
          <a:p>
            <a:pPr lvl="1"/>
            <a:r>
              <a:rPr lang="en-US" sz="3200" dirty="0" smtClean="0"/>
              <a:t>Do </a:t>
            </a:r>
            <a:r>
              <a:rPr lang="en-US" sz="3200" dirty="0"/>
              <a:t>the </a:t>
            </a:r>
            <a:r>
              <a:rPr lang="en-US" sz="3200" dirty="0" smtClean="0"/>
              <a:t>data </a:t>
            </a:r>
            <a:r>
              <a:rPr lang="en-US" sz="3200" dirty="0"/>
              <a:t>suggest a sub-group? </a:t>
            </a:r>
            <a:endParaRPr lang="en-US" sz="3200" dirty="0" smtClean="0"/>
          </a:p>
          <a:p>
            <a:pPr lvl="1"/>
            <a:r>
              <a:rPr lang="en-US" sz="3200" dirty="0" smtClean="0"/>
              <a:t>Has </a:t>
            </a:r>
            <a:r>
              <a:rPr lang="en-US" sz="3200" dirty="0"/>
              <a:t>their risk level increased (benchmark to strategic </a:t>
            </a:r>
            <a:r>
              <a:rPr lang="en-US" sz="3200" dirty="0" smtClean="0"/>
              <a:t>or </a:t>
            </a:r>
            <a:r>
              <a:rPr lang="en-US" sz="3200" dirty="0"/>
              <a:t>strategic to intensive)? </a:t>
            </a:r>
            <a:endParaRPr lang="en-US" sz="3200" dirty="0" smtClean="0"/>
          </a:p>
          <a:p>
            <a:pPr lvl="1"/>
            <a:r>
              <a:rPr lang="en-US" sz="3200" dirty="0" smtClean="0"/>
              <a:t>Is </a:t>
            </a:r>
            <a:r>
              <a:rPr lang="en-US" sz="3200" dirty="0"/>
              <a:t>a clear pattern </a:t>
            </a:r>
            <a:r>
              <a:rPr lang="en-US" sz="3200" dirty="0" smtClean="0"/>
              <a:t>of behavior/ types of referrals evident</a:t>
            </a:r>
            <a:r>
              <a:rPr lang="en-US" sz="3200" dirty="0"/>
              <a:t>? </a:t>
            </a:r>
          </a:p>
          <a:p>
            <a:endParaRPr lang="en-US" sz="3200" dirty="0"/>
          </a:p>
        </p:txBody>
      </p:sp>
    </p:spTree>
    <p:extLst>
      <p:ext uri="{BB962C8B-B14F-4D97-AF65-F5344CB8AC3E}">
        <p14:creationId xmlns:p14="http://schemas.microsoft.com/office/powerpoint/2010/main" val="445620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Adequacy</a:t>
            </a:r>
            <a:endParaRPr lang="en-US" dirty="0"/>
          </a:p>
        </p:txBody>
      </p:sp>
      <p:sp>
        <p:nvSpPr>
          <p:cNvPr id="3" name="Text Placeholder 2"/>
          <p:cNvSpPr>
            <a:spLocks noGrp="1"/>
          </p:cNvSpPr>
          <p:nvPr>
            <p:ph type="body" idx="1"/>
          </p:nvPr>
        </p:nvSpPr>
        <p:spPr/>
        <p:txBody>
          <a:bodyPr>
            <a:normAutofit/>
          </a:bodyPr>
          <a:lstStyle/>
          <a:p>
            <a:r>
              <a:rPr lang="en-US" sz="3600" b="1" dirty="0" smtClean="0">
                <a:solidFill>
                  <a:srgbClr val="FF0000"/>
                </a:solidFill>
              </a:rPr>
              <a:t>The District Guidance Document</a:t>
            </a:r>
            <a:endParaRPr lang="en-US" sz="3600" b="1" dirty="0">
              <a:solidFill>
                <a:srgbClr val="FF0000"/>
              </a:solidFill>
            </a:endParaRPr>
          </a:p>
        </p:txBody>
      </p:sp>
    </p:spTree>
    <p:extLst>
      <p:ext uri="{BB962C8B-B14F-4D97-AF65-F5344CB8AC3E}">
        <p14:creationId xmlns:p14="http://schemas.microsoft.com/office/powerpoint/2010/main" val="26881645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Identification</a:t>
            </a:r>
            <a:endParaRPr lang="en-US" dirty="0"/>
          </a:p>
        </p:txBody>
      </p:sp>
      <p:sp>
        <p:nvSpPr>
          <p:cNvPr id="3" name="Content Placeholder 2"/>
          <p:cNvSpPr>
            <a:spLocks noGrp="1"/>
          </p:cNvSpPr>
          <p:nvPr>
            <p:ph idx="1"/>
          </p:nvPr>
        </p:nvSpPr>
        <p:spPr>
          <a:xfrm>
            <a:off x="609600" y="1447801"/>
            <a:ext cx="10972800" cy="4525963"/>
          </a:xfrm>
        </p:spPr>
        <p:txBody>
          <a:bodyPr>
            <a:normAutofit lnSpcReduction="10000"/>
          </a:bodyPr>
          <a:lstStyle/>
          <a:p>
            <a:r>
              <a:rPr lang="en-US" sz="3600" dirty="0" smtClean="0">
                <a:solidFill>
                  <a:srgbClr val="FF0000"/>
                </a:solidFill>
              </a:rPr>
              <a:t>Grade </a:t>
            </a:r>
            <a:r>
              <a:rPr lang="en-US" sz="3600" dirty="0">
                <a:solidFill>
                  <a:srgbClr val="FF0000"/>
                </a:solidFill>
              </a:rPr>
              <a:t>level: </a:t>
            </a:r>
            <a:r>
              <a:rPr lang="en-US" sz="3600" dirty="0"/>
              <a:t>Students in certain grades are not making adequate </a:t>
            </a:r>
            <a:r>
              <a:rPr lang="en-US" sz="3600" dirty="0" smtClean="0"/>
              <a:t>social, emotional, behavioral progress</a:t>
            </a:r>
            <a:r>
              <a:rPr lang="en-US" sz="3600" dirty="0"/>
              <a:t>. </a:t>
            </a:r>
            <a:endParaRPr lang="en-US" sz="3600" dirty="0" smtClean="0"/>
          </a:p>
          <a:p>
            <a:pPr lvl="1"/>
            <a:r>
              <a:rPr lang="en-US" sz="3600" dirty="0" smtClean="0"/>
              <a:t>Has the </a:t>
            </a:r>
            <a:r>
              <a:rPr lang="en-US" sz="3600" dirty="0"/>
              <a:t>staff been provided adequate professional development and training on </a:t>
            </a:r>
            <a:r>
              <a:rPr lang="en-US" sz="3600" dirty="0" smtClean="0"/>
              <a:t>the </a:t>
            </a:r>
            <a:r>
              <a:rPr lang="en-US" sz="3600" dirty="0" smtClean="0"/>
              <a:t>PBIS curriculum</a:t>
            </a:r>
            <a:r>
              <a:rPr lang="en-US" sz="3600" dirty="0" smtClean="0"/>
              <a:t>?</a:t>
            </a:r>
          </a:p>
          <a:p>
            <a:pPr lvl="1"/>
            <a:r>
              <a:rPr lang="en-US" sz="3600" dirty="0" smtClean="0"/>
              <a:t> </a:t>
            </a:r>
            <a:r>
              <a:rPr lang="en-US" sz="3600" dirty="0"/>
              <a:t>Has fidelity of implementation been </a:t>
            </a:r>
            <a:r>
              <a:rPr lang="en-US" sz="3600" dirty="0" smtClean="0"/>
              <a:t>addressed?</a:t>
            </a:r>
          </a:p>
          <a:p>
            <a:pPr lvl="1"/>
            <a:r>
              <a:rPr lang="en-US" sz="3600" dirty="0" smtClean="0"/>
              <a:t>Can </a:t>
            </a:r>
            <a:r>
              <a:rPr lang="en-US" sz="3600" dirty="0"/>
              <a:t>root causes be </a:t>
            </a:r>
            <a:r>
              <a:rPr lang="en-US" sz="3600" dirty="0" smtClean="0"/>
              <a:t>identified</a:t>
            </a:r>
            <a:r>
              <a:rPr lang="en-US" sz="3600" dirty="0"/>
              <a:t>? </a:t>
            </a:r>
          </a:p>
          <a:p>
            <a:r>
              <a:rPr lang="en-US" sz="3600" dirty="0" smtClean="0">
                <a:solidFill>
                  <a:srgbClr val="FF0000"/>
                </a:solidFill>
              </a:rPr>
              <a:t>Class level</a:t>
            </a:r>
            <a:r>
              <a:rPr lang="en-US" sz="3600" dirty="0">
                <a:solidFill>
                  <a:srgbClr val="FF0000"/>
                </a:solidFill>
              </a:rPr>
              <a:t>: </a:t>
            </a:r>
            <a:r>
              <a:rPr lang="en-US" sz="3600" dirty="0" smtClean="0"/>
              <a:t> Is there a pattern within a classroom of increased discipline referrals?</a:t>
            </a:r>
            <a:endParaRPr lang="en-US" sz="3600" dirty="0" smtClean="0"/>
          </a:p>
          <a:p>
            <a:pPr lvl="1"/>
            <a:r>
              <a:rPr lang="en-US" sz="3600" dirty="0" smtClean="0"/>
              <a:t>Are </a:t>
            </a:r>
            <a:r>
              <a:rPr lang="en-US" sz="3600" dirty="0"/>
              <a:t>the interventions matched to student needs? </a:t>
            </a:r>
          </a:p>
          <a:p>
            <a:endParaRPr lang="en-US" dirty="0"/>
          </a:p>
        </p:txBody>
      </p:sp>
    </p:spTree>
    <p:extLst>
      <p:ext uri="{BB962C8B-B14F-4D97-AF65-F5344CB8AC3E}">
        <p14:creationId xmlns:p14="http://schemas.microsoft.com/office/powerpoint/2010/main" val="9191706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Data Review</a:t>
            </a:r>
            <a:endParaRPr lang="en-US" dirty="0"/>
          </a:p>
        </p:txBody>
      </p:sp>
      <p:sp>
        <p:nvSpPr>
          <p:cNvPr id="3" name="Content Placeholder 2"/>
          <p:cNvSpPr>
            <a:spLocks noGrp="1"/>
          </p:cNvSpPr>
          <p:nvPr>
            <p:ph idx="1"/>
          </p:nvPr>
        </p:nvSpPr>
        <p:spPr>
          <a:xfrm>
            <a:off x="5447762" y="1352282"/>
            <a:ext cx="5950039" cy="4786045"/>
          </a:xfrm>
        </p:spPr>
        <p:txBody>
          <a:bodyPr>
            <a:noAutofit/>
          </a:bodyPr>
          <a:lstStyle/>
          <a:p>
            <a:pPr lvl="1"/>
            <a:r>
              <a:rPr lang="en-US" sz="3200" dirty="0"/>
              <a:t>Determine the Student’s Current Classroom Status: </a:t>
            </a:r>
            <a:r>
              <a:rPr lang="en-US" sz="3200" dirty="0" smtClean="0"/>
              <a:t>Academic Progress </a:t>
            </a:r>
            <a:r>
              <a:rPr lang="en-US" sz="3200" dirty="0"/>
              <a:t>and Work Samples </a:t>
            </a:r>
            <a:r>
              <a:rPr lang="en-US" sz="3200" dirty="0" smtClean="0"/>
              <a:t>  </a:t>
            </a:r>
            <a:endParaRPr lang="en-US" sz="3200" dirty="0"/>
          </a:p>
          <a:p>
            <a:pPr lvl="1"/>
            <a:r>
              <a:rPr lang="en-US" sz="3200" dirty="0" smtClean="0"/>
              <a:t>Teacher Describes and quantifies concerns</a:t>
            </a:r>
            <a:endParaRPr lang="en-US" sz="3200" dirty="0"/>
          </a:p>
          <a:p>
            <a:pPr lvl="1"/>
            <a:r>
              <a:rPr lang="en-US" sz="3200" dirty="0"/>
              <a:t>Review of Records</a:t>
            </a:r>
          </a:p>
          <a:p>
            <a:pPr lvl="1"/>
            <a:r>
              <a:rPr lang="en-US" sz="3200" dirty="0"/>
              <a:t>Parent </a:t>
            </a:r>
            <a:r>
              <a:rPr lang="en-US" sz="3200" dirty="0" smtClean="0"/>
              <a:t>Contact(s)</a:t>
            </a:r>
            <a:endParaRPr lang="en-US" sz="3200" dirty="0"/>
          </a:p>
          <a:p>
            <a:pPr lvl="1"/>
            <a:r>
              <a:rPr lang="en-US" sz="3200" dirty="0" smtClean="0"/>
              <a:t>Medical Information</a:t>
            </a:r>
            <a:endParaRPr lang="en-US" sz="3200" dirty="0"/>
          </a:p>
          <a:p>
            <a:pPr lvl="1"/>
            <a:r>
              <a:rPr lang="en-US" sz="3200" dirty="0"/>
              <a:t>Classroom </a:t>
            </a:r>
            <a:r>
              <a:rPr lang="en-US" sz="3200" dirty="0" smtClean="0"/>
              <a:t>Observations (ICEL)</a:t>
            </a:r>
            <a:endParaRPr lang="en-US" sz="3200" dirty="0"/>
          </a:p>
          <a:p>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186" y="1920624"/>
            <a:ext cx="3882698" cy="2960557"/>
          </a:xfrm>
          <a:prstGeom prst="rect">
            <a:avLst/>
          </a:prstGeom>
        </p:spPr>
      </p:pic>
    </p:spTree>
    <p:extLst>
      <p:ext uri="{BB962C8B-B14F-4D97-AF65-F5344CB8AC3E}">
        <p14:creationId xmlns:p14="http://schemas.microsoft.com/office/powerpoint/2010/main" val="569643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38201"/>
            <a:ext cx="10972800" cy="5287963"/>
          </a:xfrm>
        </p:spPr>
        <p:txBody>
          <a:bodyPr/>
          <a:lstStyle/>
          <a:p>
            <a:pPr marL="0" indent="0" algn="ctr">
              <a:buNone/>
            </a:pPr>
            <a:r>
              <a:rPr lang="en-US" sz="3200" b="1" dirty="0"/>
              <a:t>The two most common reasons for less than expected rate of student progress </a:t>
            </a:r>
            <a:r>
              <a:rPr lang="en-US" sz="3200" b="1" dirty="0" smtClean="0"/>
              <a:t>are:</a:t>
            </a:r>
          </a:p>
          <a:p>
            <a:pPr marL="0" indent="0" algn="ctr">
              <a:buNone/>
            </a:pPr>
            <a:endParaRPr lang="en-US" sz="3200" dirty="0" smtClean="0"/>
          </a:p>
          <a:p>
            <a:pPr marL="514350" indent="-514350">
              <a:buFont typeface="+mj-lt"/>
              <a:buAutoNum type="arabicPeriod"/>
            </a:pPr>
            <a:r>
              <a:rPr lang="en-US" sz="3200" dirty="0" smtClean="0"/>
              <a:t> A mismatch </a:t>
            </a:r>
            <a:r>
              <a:rPr lang="en-US" sz="3200" dirty="0"/>
              <a:t>between instruction and learner needs </a:t>
            </a:r>
          </a:p>
          <a:p>
            <a:pPr marL="514350" indent="-514350">
              <a:buFont typeface="+mj-lt"/>
              <a:buAutoNum type="arabicPeriod"/>
            </a:pPr>
            <a:r>
              <a:rPr lang="en-US" sz="3200" dirty="0"/>
              <a:t>F</a:t>
            </a:r>
            <a:r>
              <a:rPr lang="en-US" sz="3200" dirty="0" smtClean="0"/>
              <a:t>idelity </a:t>
            </a:r>
            <a:r>
              <a:rPr lang="en-US" sz="3200" dirty="0"/>
              <a:t>of implementation</a:t>
            </a:r>
          </a:p>
          <a:p>
            <a:endParaRPr lang="en-US" dirty="0"/>
          </a:p>
        </p:txBody>
      </p:sp>
    </p:spTree>
    <p:extLst>
      <p:ext uri="{BB962C8B-B14F-4D97-AF65-F5344CB8AC3E}">
        <p14:creationId xmlns:p14="http://schemas.microsoft.com/office/powerpoint/2010/main" val="22386099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Student Functional Levels</a:t>
            </a:r>
            <a:endParaRPr lang="en-US" dirty="0"/>
          </a:p>
        </p:txBody>
      </p:sp>
      <p:sp>
        <p:nvSpPr>
          <p:cNvPr id="3" name="Content Placeholder 2"/>
          <p:cNvSpPr>
            <a:spLocks noGrp="1"/>
          </p:cNvSpPr>
          <p:nvPr>
            <p:ph idx="1"/>
          </p:nvPr>
        </p:nvSpPr>
        <p:spPr>
          <a:xfrm>
            <a:off x="5447762" y="1291772"/>
            <a:ext cx="5950039" cy="4846556"/>
          </a:xfrm>
        </p:spPr>
        <p:txBody>
          <a:bodyPr>
            <a:normAutofit fontScale="85000" lnSpcReduction="20000"/>
          </a:bodyPr>
          <a:lstStyle/>
          <a:p>
            <a:pPr marL="914400" lvl="2" indent="0">
              <a:buNone/>
            </a:pPr>
            <a:endParaRPr lang="en-US" sz="1800" dirty="0"/>
          </a:p>
          <a:p>
            <a:pPr lvl="0"/>
            <a:r>
              <a:rPr lang="en-US" sz="3500" dirty="0" smtClean="0"/>
              <a:t>Identify assets and weaknesses</a:t>
            </a:r>
          </a:p>
          <a:p>
            <a:pPr lvl="0"/>
            <a:r>
              <a:rPr lang="en-US" sz="3500" dirty="0" smtClean="0"/>
              <a:t>Identify </a:t>
            </a:r>
            <a:r>
              <a:rPr lang="en-US" sz="3500" dirty="0"/>
              <a:t>Critical Life Events, Milestones, Circumstances (Positive and Negative</a:t>
            </a:r>
            <a:r>
              <a:rPr lang="en-US" sz="3500" dirty="0" smtClean="0"/>
              <a:t>)</a:t>
            </a:r>
            <a:r>
              <a:rPr lang="en-US" sz="3500" dirty="0"/>
              <a:t> </a:t>
            </a:r>
          </a:p>
          <a:p>
            <a:r>
              <a:rPr lang="en-US" sz="3500" dirty="0" smtClean="0"/>
              <a:t>Identify medical and/or physiological sources of concern</a:t>
            </a:r>
            <a:endParaRPr lang="en-US" sz="3500" dirty="0"/>
          </a:p>
          <a:p>
            <a:pPr lvl="0"/>
            <a:r>
              <a:rPr lang="en-US" sz="3500" dirty="0"/>
              <a:t>Identify a</a:t>
            </a:r>
            <a:r>
              <a:rPr lang="en-US" sz="3500" dirty="0" smtClean="0"/>
              <a:t>cademic  variables such as “speed </a:t>
            </a:r>
            <a:r>
              <a:rPr lang="en-US" sz="3500" dirty="0"/>
              <a:t>of </a:t>
            </a:r>
            <a:r>
              <a:rPr lang="en-US" sz="3500" dirty="0" smtClean="0"/>
              <a:t>acquisition” or retention of information</a:t>
            </a:r>
            <a:endParaRPr lang="en-US" sz="3500" dirty="0"/>
          </a:p>
          <a:p>
            <a:pPr lvl="0"/>
            <a:r>
              <a:rPr lang="en-US" sz="3500" dirty="0"/>
              <a:t>Identify </a:t>
            </a:r>
            <a:r>
              <a:rPr lang="en-US" sz="3500" dirty="0" smtClean="0"/>
              <a:t>issues </a:t>
            </a:r>
            <a:r>
              <a:rPr lang="en-US" sz="3500" dirty="0"/>
              <a:t>of </a:t>
            </a:r>
            <a:r>
              <a:rPr lang="en-US" sz="3500" dirty="0" smtClean="0"/>
              <a:t>attendance</a:t>
            </a:r>
            <a:r>
              <a:rPr lang="en-US" sz="3500" dirty="0"/>
              <a:t>, </a:t>
            </a:r>
            <a:r>
              <a:rPr lang="en-US" sz="3500" dirty="0" smtClean="0"/>
              <a:t> transitions, motivation, </a:t>
            </a:r>
            <a:r>
              <a:rPr lang="en-US" sz="3800" dirty="0" smtClean="0"/>
              <a:t>access to instruction</a:t>
            </a:r>
            <a:endParaRPr lang="en-US" sz="3800"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186" y="1920624"/>
            <a:ext cx="3882698" cy="2960557"/>
          </a:xfrm>
          <a:prstGeom prst="rect">
            <a:avLst/>
          </a:prstGeom>
        </p:spPr>
      </p:pic>
    </p:spTree>
    <p:extLst>
      <p:ext uri="{BB962C8B-B14F-4D97-AF65-F5344CB8AC3E}">
        <p14:creationId xmlns:p14="http://schemas.microsoft.com/office/powerpoint/2010/main" val="569643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Judgment</a:t>
            </a:r>
            <a:endParaRPr lang="en-US" dirty="0"/>
          </a:p>
        </p:txBody>
      </p:sp>
      <p:sp>
        <p:nvSpPr>
          <p:cNvPr id="3" name="Text Placeholder 2"/>
          <p:cNvSpPr>
            <a:spLocks noGrp="1"/>
          </p:cNvSpPr>
          <p:nvPr>
            <p:ph type="body" idx="1"/>
          </p:nvPr>
        </p:nvSpPr>
        <p:spPr/>
        <p:txBody>
          <a:bodyPr/>
          <a:lstStyle/>
          <a:p>
            <a:r>
              <a:rPr lang="en-US" dirty="0" smtClean="0"/>
              <a:t>Interpretation Issues</a:t>
            </a:r>
            <a:endParaRPr lang="en-US" dirty="0"/>
          </a:p>
        </p:txBody>
      </p:sp>
    </p:spTree>
    <p:extLst>
      <p:ext uri="{BB962C8B-B14F-4D97-AF65-F5344CB8AC3E}">
        <p14:creationId xmlns:p14="http://schemas.microsoft.com/office/powerpoint/2010/main" val="22129354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Suspected Disability?</a:t>
            </a:r>
            <a:endParaRPr lang="en-US" dirty="0"/>
          </a:p>
        </p:txBody>
      </p:sp>
      <p:sp>
        <p:nvSpPr>
          <p:cNvPr id="3" name="Content Placeholder 2"/>
          <p:cNvSpPr>
            <a:spLocks noGrp="1"/>
          </p:cNvSpPr>
          <p:nvPr>
            <p:ph idx="1"/>
          </p:nvPr>
        </p:nvSpPr>
        <p:spPr>
          <a:xfrm>
            <a:off x="609600" y="1447800"/>
            <a:ext cx="10972800" cy="4678363"/>
          </a:xfrm>
        </p:spPr>
        <p:txBody>
          <a:bodyPr>
            <a:normAutofit/>
          </a:bodyPr>
          <a:lstStyle/>
          <a:p>
            <a:pPr marL="0" indent="0">
              <a:buNone/>
            </a:pPr>
            <a:r>
              <a:rPr lang="en-US" dirty="0" smtClean="0">
                <a:solidFill>
                  <a:srgbClr val="FF0000"/>
                </a:solidFill>
              </a:rPr>
              <a:t>ID:  What to look for in the data:</a:t>
            </a:r>
            <a:endParaRPr lang="en-US" dirty="0">
              <a:solidFill>
                <a:srgbClr val="FF0000"/>
              </a:solidFill>
            </a:endParaRPr>
          </a:p>
          <a:p>
            <a:pPr marL="0" indent="0">
              <a:buNone/>
            </a:pPr>
            <a:r>
              <a:rPr lang="en-US" dirty="0" smtClean="0"/>
              <a:t>Screening:  </a:t>
            </a:r>
            <a:r>
              <a:rPr lang="en-US" dirty="0"/>
              <a:t>B</a:t>
            </a:r>
            <a:r>
              <a:rPr lang="en-US" dirty="0" smtClean="0"/>
              <a:t>elow  cut score across the board</a:t>
            </a:r>
          </a:p>
          <a:p>
            <a:pPr marL="0" indent="0">
              <a:buNone/>
            </a:pPr>
            <a:r>
              <a:rPr lang="en-US" dirty="0" smtClean="0"/>
              <a:t>Diagnostics: Focused Skill deficits and patterns across many areas (mostly pattern of weaknesses)</a:t>
            </a:r>
          </a:p>
          <a:p>
            <a:pPr marL="0" indent="0">
              <a:buNone/>
            </a:pPr>
            <a:r>
              <a:rPr lang="en-US" dirty="0" smtClean="0"/>
              <a:t>Progress Monitoring: ROI would be slow and possible have a downward trend, not variable, slope is evident (not flat-line)</a:t>
            </a:r>
          </a:p>
          <a:p>
            <a:pPr marL="0" indent="0">
              <a:buNone/>
            </a:pPr>
            <a:r>
              <a:rPr lang="en-US" dirty="0" smtClean="0"/>
              <a:t>Outcome: STAAR failure pervasive, Unit and District assessments in bottom percentile </a:t>
            </a:r>
            <a:endParaRPr lang="en-US" dirty="0"/>
          </a:p>
        </p:txBody>
      </p:sp>
    </p:spTree>
    <p:extLst>
      <p:ext uri="{BB962C8B-B14F-4D97-AF65-F5344CB8AC3E}">
        <p14:creationId xmlns:p14="http://schemas.microsoft.com/office/powerpoint/2010/main" val="13255814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9601"/>
            <a:ext cx="10972800" cy="5516563"/>
          </a:xfrm>
        </p:spPr>
        <p:txBody>
          <a:bodyPr>
            <a:normAutofit/>
          </a:bodyPr>
          <a:lstStyle/>
          <a:p>
            <a:pPr marL="0" indent="0">
              <a:buNone/>
            </a:pPr>
            <a:r>
              <a:rPr lang="en-US" dirty="0" smtClean="0"/>
              <a:t>Suspected ID/ Slower Cognitive Processing:</a:t>
            </a:r>
          </a:p>
          <a:p>
            <a:r>
              <a:rPr lang="en-US" dirty="0" smtClean="0">
                <a:solidFill>
                  <a:srgbClr val="FF0000"/>
                </a:solidFill>
              </a:rPr>
              <a:t>I:  </a:t>
            </a:r>
            <a:r>
              <a:rPr lang="en-US" dirty="0" smtClean="0"/>
              <a:t>Student instructional level significantly below grade level, often times manipulatives, graphic organizers needed, slow (not variable) progress, well below grade level expectations.</a:t>
            </a:r>
          </a:p>
          <a:p>
            <a:r>
              <a:rPr lang="en-US" dirty="0" smtClean="0">
                <a:solidFill>
                  <a:srgbClr val="FF0000"/>
                </a:solidFill>
              </a:rPr>
              <a:t>C:  </a:t>
            </a:r>
            <a:r>
              <a:rPr lang="en-US" dirty="0" smtClean="0"/>
              <a:t>Curricular mismatch is evident across academic areas</a:t>
            </a:r>
          </a:p>
          <a:p>
            <a:r>
              <a:rPr lang="en-US" dirty="0" smtClean="0">
                <a:solidFill>
                  <a:srgbClr val="FF0000"/>
                </a:solidFill>
              </a:rPr>
              <a:t>E:  </a:t>
            </a:r>
            <a:r>
              <a:rPr lang="en-US" dirty="0" smtClean="0"/>
              <a:t>Student performs best in environment that is highly structured, highly organized, rules posted, high degree of task analysis needed </a:t>
            </a:r>
          </a:p>
          <a:p>
            <a:r>
              <a:rPr lang="en-US" dirty="0" smtClean="0">
                <a:solidFill>
                  <a:srgbClr val="FF0000"/>
                </a:solidFill>
              </a:rPr>
              <a:t>L:  </a:t>
            </a:r>
            <a:r>
              <a:rPr lang="en-US" dirty="0" smtClean="0"/>
              <a:t>Student demonstrates adaptive skill weaknesses, difficulty with use of learning strategies independently, social skill weaknesses</a:t>
            </a:r>
            <a:endParaRPr lang="en-US" dirty="0"/>
          </a:p>
        </p:txBody>
      </p:sp>
    </p:spTree>
    <p:extLst>
      <p:ext uri="{BB962C8B-B14F-4D97-AF65-F5344CB8AC3E}">
        <p14:creationId xmlns:p14="http://schemas.microsoft.com/office/powerpoint/2010/main" val="23836297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(ID)</a:t>
            </a:r>
            <a:endParaRPr lang="en-US" dirty="0"/>
          </a:p>
        </p:txBody>
      </p:sp>
      <p:sp>
        <p:nvSpPr>
          <p:cNvPr id="3" name="Content Placeholder 2"/>
          <p:cNvSpPr>
            <a:spLocks noGrp="1"/>
          </p:cNvSpPr>
          <p:nvPr>
            <p:ph idx="1"/>
          </p:nvPr>
        </p:nvSpPr>
        <p:spPr>
          <a:xfrm>
            <a:off x="609600" y="1524001"/>
            <a:ext cx="10972800" cy="4602163"/>
          </a:xfrm>
        </p:spPr>
        <p:txBody>
          <a:bodyPr>
            <a:normAutofit/>
          </a:bodyPr>
          <a:lstStyle/>
          <a:p>
            <a:r>
              <a:rPr lang="en-US" dirty="0"/>
              <a:t>Children with </a:t>
            </a:r>
            <a:r>
              <a:rPr lang="en-US" dirty="0" smtClean="0"/>
              <a:t>ID will </a:t>
            </a:r>
            <a:r>
              <a:rPr lang="en-US" i="1" dirty="0"/>
              <a:t>not</a:t>
            </a:r>
            <a:r>
              <a:rPr lang="en-US" dirty="0"/>
              <a:t> likely display a flat cognitive profile on comprehensive assessments of cognitive </a:t>
            </a:r>
            <a:r>
              <a:rPr lang="en-US" dirty="0" smtClean="0"/>
              <a:t>abilities </a:t>
            </a:r>
          </a:p>
          <a:p>
            <a:r>
              <a:rPr lang="en-US" dirty="0" smtClean="0"/>
              <a:t>ID is usually evident when data indicates there is one (or more) </a:t>
            </a:r>
            <a:r>
              <a:rPr lang="en-US" dirty="0"/>
              <a:t>impaired cognitive </a:t>
            </a:r>
            <a:r>
              <a:rPr lang="en-US" dirty="0" smtClean="0"/>
              <a:t>ability with </a:t>
            </a:r>
            <a:r>
              <a:rPr lang="en-US" dirty="0"/>
              <a:t>high centrality that lower the functioning of the </a:t>
            </a:r>
            <a:r>
              <a:rPr lang="en-US" u="sng" dirty="0"/>
              <a:t>whole </a:t>
            </a:r>
            <a:r>
              <a:rPr lang="en-US" u="sng" dirty="0" smtClean="0"/>
              <a:t>system</a:t>
            </a:r>
          </a:p>
          <a:p>
            <a:r>
              <a:rPr lang="en-US" dirty="0" smtClean="0"/>
              <a:t>As a group, students identified with ID have lower </a:t>
            </a:r>
            <a:r>
              <a:rPr lang="en-US" dirty="0"/>
              <a:t>scores on </a:t>
            </a:r>
            <a:r>
              <a:rPr lang="en-US" u="sng" dirty="0"/>
              <a:t>all</a:t>
            </a:r>
            <a:r>
              <a:rPr lang="en-US" dirty="0"/>
              <a:t> CHC factors</a:t>
            </a:r>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40195171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762000"/>
          </a:xfrm>
        </p:spPr>
        <p:txBody>
          <a:bodyPr/>
          <a:lstStyle/>
          <a:p>
            <a:r>
              <a:rPr lang="en-US" dirty="0" smtClean="0"/>
              <a:t>Suspected Disability</a:t>
            </a:r>
            <a:endParaRPr lang="en-US" dirty="0"/>
          </a:p>
        </p:txBody>
      </p:sp>
      <p:sp>
        <p:nvSpPr>
          <p:cNvPr id="3" name="Content Placeholder 2"/>
          <p:cNvSpPr>
            <a:spLocks noGrp="1"/>
          </p:cNvSpPr>
          <p:nvPr>
            <p:ph idx="1"/>
          </p:nvPr>
        </p:nvSpPr>
        <p:spPr>
          <a:xfrm>
            <a:off x="609600" y="914401"/>
            <a:ext cx="10972800" cy="5211763"/>
          </a:xfrm>
        </p:spPr>
        <p:txBody>
          <a:bodyPr>
            <a:normAutofit fontScale="92500" lnSpcReduction="10000"/>
          </a:bodyPr>
          <a:lstStyle/>
          <a:p>
            <a:pPr marL="0" indent="0">
              <a:buNone/>
            </a:pPr>
            <a:r>
              <a:rPr lang="en-US" dirty="0" smtClean="0"/>
              <a:t>SLD:  What to look for in the data:</a:t>
            </a:r>
          </a:p>
          <a:p>
            <a:pPr marL="514350" indent="-514350">
              <a:buFont typeface="+mj-lt"/>
              <a:buAutoNum type="alphaLcPeriod"/>
            </a:pPr>
            <a:r>
              <a:rPr lang="en-US" altLang="en-US" dirty="0" smtClean="0"/>
              <a:t>Data </a:t>
            </a:r>
            <a:r>
              <a:rPr lang="en-US" altLang="en-US" dirty="0"/>
              <a:t>that shows appropriate instruction and data-based documentation of </a:t>
            </a:r>
            <a:r>
              <a:rPr lang="en-US" altLang="en-US" dirty="0" smtClean="0"/>
              <a:t>progress  in some academic areas</a:t>
            </a:r>
          </a:p>
          <a:p>
            <a:pPr marL="514350" indent="-514350">
              <a:buFont typeface="+mj-lt"/>
              <a:buAutoNum type="alphaLcPeriod"/>
            </a:pPr>
            <a:r>
              <a:rPr lang="en-US" altLang="en-US" dirty="0" smtClean="0"/>
              <a:t>Does </a:t>
            </a:r>
            <a:r>
              <a:rPr lang="en-US" altLang="en-US" dirty="0"/>
              <a:t>not achieve adequately for age or meet state-approved grade-level standards </a:t>
            </a:r>
          </a:p>
          <a:p>
            <a:pPr lvl="1"/>
            <a:r>
              <a:rPr lang="en-US" altLang="en-US" dirty="0"/>
              <a:t>Does not make sufficient progress …response to scientific, research-based intervention</a:t>
            </a:r>
            <a:r>
              <a:rPr lang="en-US" altLang="en-US" dirty="0" smtClean="0"/>
              <a:t>…</a:t>
            </a:r>
            <a:endParaRPr lang="en-US" dirty="0"/>
          </a:p>
          <a:p>
            <a:pPr marL="0" indent="0">
              <a:buNone/>
            </a:pPr>
            <a:r>
              <a:rPr lang="en-US" dirty="0" smtClean="0">
                <a:solidFill>
                  <a:srgbClr val="FF0000"/>
                </a:solidFill>
              </a:rPr>
              <a:t>Screening: </a:t>
            </a:r>
            <a:r>
              <a:rPr lang="en-US" dirty="0" smtClean="0"/>
              <a:t>District Cut Score on US (Should be above in some areas)</a:t>
            </a:r>
          </a:p>
          <a:p>
            <a:pPr marL="0" indent="0">
              <a:buNone/>
            </a:pPr>
            <a:r>
              <a:rPr lang="en-US" dirty="0" smtClean="0">
                <a:solidFill>
                  <a:srgbClr val="FF0000"/>
                </a:solidFill>
              </a:rPr>
              <a:t>Diagnostics:  </a:t>
            </a:r>
            <a:r>
              <a:rPr lang="en-US" dirty="0" smtClean="0"/>
              <a:t>Reading, Math, Writing</a:t>
            </a:r>
          </a:p>
          <a:p>
            <a:pPr marL="0" indent="0">
              <a:buNone/>
            </a:pPr>
            <a:r>
              <a:rPr lang="en-US" dirty="0" smtClean="0">
                <a:solidFill>
                  <a:srgbClr val="FF0000"/>
                </a:solidFill>
              </a:rPr>
              <a:t>Progress Monitoring: </a:t>
            </a:r>
            <a:r>
              <a:rPr lang="en-US" dirty="0" smtClean="0"/>
              <a:t>Grades, formative assessments, unit tests, district common assessments, RtI CBM’s (ROI)- variable data results, however grade expectations in some areas</a:t>
            </a:r>
          </a:p>
          <a:p>
            <a:pPr marL="0" indent="0">
              <a:buNone/>
            </a:pPr>
            <a:r>
              <a:rPr lang="en-US" dirty="0" smtClean="0">
                <a:solidFill>
                  <a:srgbClr val="C00000"/>
                </a:solidFill>
              </a:rPr>
              <a:t>Outcome:</a:t>
            </a:r>
            <a:r>
              <a:rPr lang="en-US" dirty="0" smtClean="0"/>
              <a:t> Summative Assessments, Report card grades, STAAR, Review objectives met/not met</a:t>
            </a:r>
            <a:endParaRPr lang="en-US" dirty="0"/>
          </a:p>
        </p:txBody>
      </p:sp>
    </p:spTree>
    <p:extLst>
      <p:ext uri="{BB962C8B-B14F-4D97-AF65-F5344CB8AC3E}">
        <p14:creationId xmlns:p14="http://schemas.microsoft.com/office/powerpoint/2010/main" val="3651233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57201"/>
            <a:ext cx="10972800" cy="5668963"/>
          </a:xfrm>
        </p:spPr>
        <p:txBody>
          <a:bodyPr>
            <a:normAutofit/>
          </a:bodyPr>
          <a:lstStyle/>
          <a:p>
            <a:pPr marL="0" indent="0">
              <a:buNone/>
            </a:pPr>
            <a:r>
              <a:rPr lang="en-US" dirty="0" smtClean="0"/>
              <a:t>Suspected SLD:</a:t>
            </a:r>
          </a:p>
          <a:p>
            <a:r>
              <a:rPr lang="en-US" dirty="0" smtClean="0">
                <a:solidFill>
                  <a:srgbClr val="FF0000"/>
                </a:solidFill>
              </a:rPr>
              <a:t>I:  </a:t>
            </a:r>
            <a:r>
              <a:rPr lang="en-US" dirty="0" smtClean="0"/>
              <a:t>Grade level in some areas, below grade level in others</a:t>
            </a:r>
          </a:p>
          <a:p>
            <a:r>
              <a:rPr lang="en-US" dirty="0" smtClean="0">
                <a:solidFill>
                  <a:srgbClr val="FF0000"/>
                </a:solidFill>
              </a:rPr>
              <a:t>C:  </a:t>
            </a:r>
            <a:r>
              <a:rPr lang="en-US" dirty="0" smtClean="0"/>
              <a:t>Differentiated strategies based upon learning style will vary depending on academic area</a:t>
            </a:r>
          </a:p>
          <a:p>
            <a:r>
              <a:rPr lang="en-US" dirty="0" smtClean="0">
                <a:solidFill>
                  <a:srgbClr val="FF0000"/>
                </a:solidFill>
              </a:rPr>
              <a:t>E:  </a:t>
            </a:r>
            <a:r>
              <a:rPr lang="en-US" dirty="0" smtClean="0"/>
              <a:t>Student displays differing degrees of AE based upon content and delivery, performs better in small group with instruction aligned to learning preferences</a:t>
            </a:r>
          </a:p>
          <a:p>
            <a:r>
              <a:rPr lang="en-US" dirty="0" smtClean="0">
                <a:solidFill>
                  <a:srgbClr val="FF0000"/>
                </a:solidFill>
              </a:rPr>
              <a:t>L:  </a:t>
            </a:r>
            <a:r>
              <a:rPr lang="en-US" dirty="0" smtClean="0"/>
              <a:t>Most often demonstrates increased off task behaviors in area of weaknesses, family history may include learning problems, medical history positive for certain “red flags”, development is positive for specific deficit and skill acquisition.</a:t>
            </a:r>
            <a:endParaRPr lang="en-US" dirty="0"/>
          </a:p>
        </p:txBody>
      </p:sp>
    </p:spTree>
    <p:extLst>
      <p:ext uri="{BB962C8B-B14F-4D97-AF65-F5344CB8AC3E}">
        <p14:creationId xmlns:p14="http://schemas.microsoft.com/office/powerpoint/2010/main" val="1671686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dirty="0" smtClean="0"/>
              <a:t>  RtI: Problem Solving </a:t>
            </a:r>
          </a:p>
        </p:txBody>
      </p:sp>
      <p:pic>
        <p:nvPicPr>
          <p:cNvPr id="9219" name="Picture 2" descr="diagrams from David for new forms-assessment"/>
          <p:cNvPicPr>
            <a:picLocks noChangeAspect="1" noChangeArrowheads="1"/>
          </p:cNvPicPr>
          <p:nvPr/>
        </p:nvPicPr>
        <p:blipFill>
          <a:blip r:embed="rId2">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rot="300000">
            <a:off x="3296189" y="1191691"/>
            <a:ext cx="6704723" cy="581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3"/>
          <p:cNvSpPr txBox="1">
            <a:spLocks noChangeArrowheads="1"/>
          </p:cNvSpPr>
          <p:nvPr/>
        </p:nvSpPr>
        <p:spPr bwMode="auto">
          <a:xfrm>
            <a:off x="692151" y="1457325"/>
            <a:ext cx="2946400" cy="697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3700" dirty="0">
                <a:latin typeface="Arial" pitchFamily="34" charset="0"/>
              </a:rPr>
              <a:t>Assessment</a:t>
            </a:r>
          </a:p>
        </p:txBody>
      </p:sp>
      <p:sp>
        <p:nvSpPr>
          <p:cNvPr id="9221" name="TextBox 6"/>
          <p:cNvSpPr txBox="1">
            <a:spLocks noChangeArrowheads="1"/>
          </p:cNvSpPr>
          <p:nvPr/>
        </p:nvSpPr>
        <p:spPr bwMode="auto">
          <a:xfrm rot="-488512">
            <a:off x="6250519" y="5211723"/>
            <a:ext cx="2154767"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700" dirty="0">
                <a:solidFill>
                  <a:srgbClr val="C00000"/>
                </a:solidFill>
                <a:latin typeface="Arial" pitchFamily="34" charset="0"/>
              </a:rPr>
              <a:t>  80%</a:t>
            </a:r>
          </a:p>
        </p:txBody>
      </p:sp>
      <p:sp>
        <p:nvSpPr>
          <p:cNvPr id="9222" name="TextBox 7"/>
          <p:cNvSpPr txBox="1">
            <a:spLocks noChangeArrowheads="1"/>
          </p:cNvSpPr>
          <p:nvPr/>
        </p:nvSpPr>
        <p:spPr bwMode="auto">
          <a:xfrm rot="-522411">
            <a:off x="6110820" y="3892511"/>
            <a:ext cx="1477433"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700" dirty="0">
                <a:solidFill>
                  <a:srgbClr val="C00000"/>
                </a:solidFill>
                <a:latin typeface="Arial" pitchFamily="34" charset="0"/>
              </a:rPr>
              <a:t>15%</a:t>
            </a:r>
          </a:p>
        </p:txBody>
      </p:sp>
      <p:sp>
        <p:nvSpPr>
          <p:cNvPr id="9223" name="TextBox 8"/>
          <p:cNvSpPr txBox="1">
            <a:spLocks noChangeArrowheads="1"/>
          </p:cNvSpPr>
          <p:nvPr/>
        </p:nvSpPr>
        <p:spPr bwMode="auto">
          <a:xfrm rot="-370154">
            <a:off x="5981702" y="2698711"/>
            <a:ext cx="791633"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700" dirty="0">
                <a:solidFill>
                  <a:srgbClr val="C00000"/>
                </a:solidFill>
                <a:latin typeface="Arial" pitchFamily="34" charset="0"/>
              </a:rPr>
              <a:t>5%</a:t>
            </a:r>
          </a:p>
        </p:txBody>
      </p:sp>
      <p:sp>
        <p:nvSpPr>
          <p:cNvPr id="9224" name="TextBox 11"/>
          <p:cNvSpPr txBox="1">
            <a:spLocks noChangeArrowheads="1"/>
          </p:cNvSpPr>
          <p:nvPr/>
        </p:nvSpPr>
        <p:spPr bwMode="auto">
          <a:xfrm>
            <a:off x="304800" y="2895600"/>
            <a:ext cx="15240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 </a:t>
            </a:r>
          </a:p>
        </p:txBody>
      </p:sp>
      <p:sp>
        <p:nvSpPr>
          <p:cNvPr id="9225" name="TextBox 1"/>
          <p:cNvSpPr txBox="1">
            <a:spLocks noChangeArrowheads="1"/>
          </p:cNvSpPr>
          <p:nvPr/>
        </p:nvSpPr>
        <p:spPr bwMode="auto">
          <a:xfrm>
            <a:off x="1422400" y="2473325"/>
            <a:ext cx="33171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 </a:t>
            </a:r>
          </a:p>
        </p:txBody>
      </p:sp>
      <p:sp>
        <p:nvSpPr>
          <p:cNvPr id="9226" name="TextBox 3"/>
          <p:cNvSpPr txBox="1">
            <a:spLocks noChangeArrowheads="1"/>
          </p:cNvSpPr>
          <p:nvPr/>
        </p:nvSpPr>
        <p:spPr bwMode="auto">
          <a:xfrm>
            <a:off x="7620120" y="1295400"/>
            <a:ext cx="3352681" cy="697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3700" dirty="0">
                <a:latin typeface="Arial" pitchFamily="34" charset="0"/>
              </a:rPr>
              <a:t>Interventions</a:t>
            </a:r>
          </a:p>
        </p:txBody>
      </p:sp>
      <p:sp>
        <p:nvSpPr>
          <p:cNvPr id="3" name="Pentagon 2"/>
          <p:cNvSpPr/>
          <p:nvPr/>
        </p:nvSpPr>
        <p:spPr>
          <a:xfrm>
            <a:off x="203200" y="4192588"/>
            <a:ext cx="3251200" cy="1285875"/>
          </a:xfrm>
          <a:prstGeom prst="homePlat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lIns="121917" tIns="60958" rIns="121917" bIns="60958" anchor="ctr"/>
          <a:lstStyle/>
          <a:p>
            <a:pPr algn="ctr">
              <a:defRPr/>
            </a:pPr>
            <a:r>
              <a:rPr lang="en-US" dirty="0"/>
              <a:t>Universal Screening</a:t>
            </a:r>
          </a:p>
          <a:p>
            <a:pPr algn="ctr">
              <a:defRPr/>
            </a:pPr>
            <a:r>
              <a:rPr lang="en-US" dirty="0"/>
              <a:t>Progress Monitoring</a:t>
            </a:r>
          </a:p>
        </p:txBody>
      </p:sp>
      <p:sp>
        <p:nvSpPr>
          <p:cNvPr id="4" name="Pentagon 3"/>
          <p:cNvSpPr/>
          <p:nvPr/>
        </p:nvSpPr>
        <p:spPr>
          <a:xfrm>
            <a:off x="203200" y="3224213"/>
            <a:ext cx="3759200" cy="660400"/>
          </a:xfrm>
          <a:prstGeom prst="homePlat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lIns="121917" tIns="60958" rIns="121917" bIns="60958" anchor="ctr"/>
          <a:lstStyle/>
          <a:p>
            <a:pPr algn="ctr">
              <a:defRPr/>
            </a:pPr>
            <a:r>
              <a:rPr lang="en-US" dirty="0"/>
              <a:t>Progress Monitoring</a:t>
            </a:r>
          </a:p>
          <a:p>
            <a:pPr algn="ctr">
              <a:defRPr/>
            </a:pPr>
            <a:r>
              <a:rPr lang="en-US" dirty="0"/>
              <a:t>Diagnostics</a:t>
            </a:r>
          </a:p>
        </p:txBody>
      </p:sp>
      <p:sp>
        <p:nvSpPr>
          <p:cNvPr id="5" name="Pentagon 4"/>
          <p:cNvSpPr/>
          <p:nvPr/>
        </p:nvSpPr>
        <p:spPr>
          <a:xfrm>
            <a:off x="203200" y="2217739"/>
            <a:ext cx="4572000" cy="593725"/>
          </a:xfrm>
          <a:prstGeom prst="homePlat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lIns="121917" tIns="60958" rIns="121917" bIns="60958" anchor="ctr"/>
          <a:lstStyle/>
          <a:p>
            <a:pPr algn="ctr">
              <a:defRPr/>
            </a:pPr>
            <a:r>
              <a:rPr lang="en-US" dirty="0"/>
              <a:t> Progress Monitoring</a:t>
            </a:r>
          </a:p>
          <a:p>
            <a:pPr algn="ctr">
              <a:defRPr/>
            </a:pPr>
            <a:r>
              <a:rPr lang="en-US" dirty="0"/>
              <a:t>Diagnostics</a:t>
            </a:r>
          </a:p>
        </p:txBody>
      </p:sp>
      <p:sp>
        <p:nvSpPr>
          <p:cNvPr id="9" name="Left Brace 8"/>
          <p:cNvSpPr/>
          <p:nvPr/>
        </p:nvSpPr>
        <p:spPr>
          <a:xfrm>
            <a:off x="7213600" y="2141540"/>
            <a:ext cx="499533" cy="936625"/>
          </a:xfrm>
          <a:prstGeom prst="leftBrac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txBody>
          <a:bodyPr lIns="121917" tIns="60958" rIns="121917" bIns="60958" anchor="ctr"/>
          <a:lstStyle/>
          <a:p>
            <a:pPr algn="ctr">
              <a:defRPr/>
            </a:pPr>
            <a:endParaRPr lang="en-US" dirty="0"/>
          </a:p>
        </p:txBody>
      </p:sp>
      <p:sp>
        <p:nvSpPr>
          <p:cNvPr id="24" name="Left Brace 23"/>
          <p:cNvSpPr/>
          <p:nvPr/>
        </p:nvSpPr>
        <p:spPr>
          <a:xfrm>
            <a:off x="9067800" y="4632089"/>
            <a:ext cx="508000" cy="827087"/>
          </a:xfrm>
          <a:prstGeom prst="leftBrac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txBody>
          <a:bodyPr lIns="121917" tIns="60958" rIns="121917" bIns="60958" anchor="ctr"/>
          <a:lstStyle/>
          <a:p>
            <a:pPr algn="ctr">
              <a:defRPr/>
            </a:pPr>
            <a:endParaRPr lang="en-US" dirty="0"/>
          </a:p>
        </p:txBody>
      </p:sp>
      <p:sp>
        <p:nvSpPr>
          <p:cNvPr id="9232" name="TextBox 12"/>
          <p:cNvSpPr txBox="1">
            <a:spLocks noChangeArrowheads="1"/>
          </p:cNvSpPr>
          <p:nvPr/>
        </p:nvSpPr>
        <p:spPr bwMode="auto">
          <a:xfrm>
            <a:off x="9297459" y="4648201"/>
            <a:ext cx="3199341" cy="86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Grade Level</a:t>
            </a:r>
          </a:p>
          <a:p>
            <a:pPr eaLnBrk="1" hangingPunct="1">
              <a:spcBef>
                <a:spcPct val="0"/>
              </a:spcBef>
              <a:buFontTx/>
              <a:buNone/>
            </a:pPr>
            <a:r>
              <a:rPr lang="en-US" altLang="en-US" sz="2400" dirty="0">
                <a:latin typeface="Arial" pitchFamily="34" charset="0"/>
              </a:rPr>
              <a:t>Instruction/ Support</a:t>
            </a:r>
          </a:p>
        </p:txBody>
      </p:sp>
      <p:sp>
        <p:nvSpPr>
          <p:cNvPr id="9233" name="TextBox 15"/>
          <p:cNvSpPr txBox="1">
            <a:spLocks noChangeArrowheads="1"/>
          </p:cNvSpPr>
          <p:nvPr/>
        </p:nvSpPr>
        <p:spPr bwMode="auto">
          <a:xfrm>
            <a:off x="8432205" y="3372645"/>
            <a:ext cx="4593764" cy="1231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Student Instructional Level</a:t>
            </a:r>
          </a:p>
          <a:p>
            <a:pPr eaLnBrk="1" hangingPunct="1">
              <a:spcBef>
                <a:spcPct val="0"/>
              </a:spcBef>
              <a:buFontTx/>
              <a:buNone/>
            </a:pPr>
            <a:r>
              <a:rPr lang="en-US" altLang="en-US" sz="2400" dirty="0">
                <a:latin typeface="Arial" pitchFamily="34" charset="0"/>
              </a:rPr>
              <a:t>Supplemental Interventions</a:t>
            </a:r>
          </a:p>
          <a:p>
            <a:pPr eaLnBrk="1" hangingPunct="1">
              <a:spcBef>
                <a:spcPct val="0"/>
              </a:spcBef>
              <a:buFontTx/>
              <a:buNone/>
            </a:pPr>
            <a:r>
              <a:rPr lang="en-US" altLang="en-US" sz="2400" dirty="0">
                <a:latin typeface="Arial" pitchFamily="34" charset="0"/>
              </a:rPr>
              <a:t>90 min per week additional</a:t>
            </a:r>
          </a:p>
        </p:txBody>
      </p:sp>
      <p:sp>
        <p:nvSpPr>
          <p:cNvPr id="27" name="Left Brace 26"/>
          <p:cNvSpPr/>
          <p:nvPr/>
        </p:nvSpPr>
        <p:spPr>
          <a:xfrm>
            <a:off x="8127404" y="3554413"/>
            <a:ext cx="609600" cy="914400"/>
          </a:xfrm>
          <a:prstGeom prst="leftBrac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txBody>
          <a:bodyPr lIns="121917" tIns="60958" rIns="121917" bIns="60958" anchor="ctr"/>
          <a:lstStyle/>
          <a:p>
            <a:pPr algn="ctr">
              <a:defRPr/>
            </a:pPr>
            <a:endParaRPr lang="en-US" dirty="0"/>
          </a:p>
        </p:txBody>
      </p:sp>
      <p:sp>
        <p:nvSpPr>
          <p:cNvPr id="9235" name="Rectangle 16"/>
          <p:cNvSpPr>
            <a:spLocks noChangeArrowheads="1"/>
          </p:cNvSpPr>
          <p:nvPr/>
        </p:nvSpPr>
        <p:spPr bwMode="auto">
          <a:xfrm>
            <a:off x="7416800" y="2141539"/>
            <a:ext cx="4876800" cy="1231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Student Instructional Level</a:t>
            </a:r>
          </a:p>
          <a:p>
            <a:pPr eaLnBrk="1" hangingPunct="1">
              <a:spcBef>
                <a:spcPct val="0"/>
              </a:spcBef>
              <a:buFontTx/>
              <a:buNone/>
            </a:pPr>
            <a:r>
              <a:rPr lang="en-US" altLang="en-US" sz="2400" dirty="0">
                <a:latin typeface="Arial" pitchFamily="34" charset="0"/>
              </a:rPr>
              <a:t>Supplemental Interventions</a:t>
            </a:r>
          </a:p>
          <a:p>
            <a:pPr eaLnBrk="1" hangingPunct="1">
              <a:spcBef>
                <a:spcPct val="0"/>
              </a:spcBef>
              <a:buFontTx/>
              <a:buNone/>
            </a:pPr>
            <a:r>
              <a:rPr lang="en-US" altLang="en-US" sz="2400" dirty="0">
                <a:latin typeface="Arial" pitchFamily="34" charset="0"/>
              </a:rPr>
              <a:t>120 min per week additional</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Professional Judgment:  Test Selection Based Upon Multiple Sources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“Pick the battery that best fit the student and the referral concern”  (Misak, 2013</a:t>
            </a:r>
            <a:r>
              <a:rPr lang="en-US" dirty="0" smtClean="0"/>
              <a:t>)</a:t>
            </a:r>
          </a:p>
          <a:p>
            <a:pPr marL="0" indent="0">
              <a:buNone/>
            </a:pPr>
            <a:endParaRPr lang="en-US" dirty="0"/>
          </a:p>
          <a:p>
            <a:pPr marL="0" indent="0">
              <a:buNone/>
            </a:pPr>
            <a:r>
              <a:rPr lang="en-US" dirty="0" smtClean="0"/>
              <a:t>Focus selection of narrows dependent on data related to Tiered instruction on specific skill deficits.</a:t>
            </a:r>
          </a:p>
          <a:p>
            <a:pPr marL="0" indent="0">
              <a:buNone/>
            </a:pPr>
            <a:endParaRPr lang="en-US" dirty="0"/>
          </a:p>
          <a:p>
            <a:pPr marL="0" indent="0">
              <a:buNone/>
            </a:pPr>
            <a:r>
              <a:rPr lang="en-US" dirty="0" smtClean="0"/>
              <a:t>Do you have enough fidelity to do this?</a:t>
            </a:r>
          </a:p>
          <a:p>
            <a:pPr marL="0" indent="0">
              <a:buNone/>
            </a:pPr>
            <a:r>
              <a:rPr lang="en-US" dirty="0" smtClean="0"/>
              <a:t>Does RtI team give you enough data?</a:t>
            </a:r>
          </a:p>
          <a:p>
            <a:pPr marL="0" indent="0">
              <a:buNone/>
            </a:pPr>
            <a:r>
              <a:rPr lang="en-US" dirty="0" smtClean="0"/>
              <a:t>What is sufficient for ROI data pts?</a:t>
            </a:r>
          </a:p>
          <a:p>
            <a:pPr marL="0" indent="0">
              <a:buNone/>
            </a:pPr>
            <a:r>
              <a:rPr lang="en-US" dirty="0" smtClean="0"/>
              <a:t>Norms?</a:t>
            </a:r>
          </a:p>
          <a:p>
            <a:pPr marL="0" indent="0">
              <a:buNone/>
            </a:pPr>
            <a:r>
              <a:rPr lang="en-US" dirty="0" smtClean="0"/>
              <a:t>Comparison to peers?</a:t>
            </a:r>
            <a:endParaRPr lang="en-US" dirty="0"/>
          </a:p>
          <a:p>
            <a:endParaRPr lang="en-US" dirty="0"/>
          </a:p>
        </p:txBody>
      </p:sp>
    </p:spTree>
    <p:extLst>
      <p:ext uri="{BB962C8B-B14F-4D97-AF65-F5344CB8AC3E}">
        <p14:creationId xmlns:p14="http://schemas.microsoft.com/office/powerpoint/2010/main" val="30241968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en-US" dirty="0"/>
          </a:p>
        </p:txBody>
      </p:sp>
      <p:sp>
        <p:nvSpPr>
          <p:cNvPr id="3" name="Content Placeholder 2"/>
          <p:cNvSpPr>
            <a:spLocks noGrp="1"/>
          </p:cNvSpPr>
          <p:nvPr>
            <p:ph idx="1"/>
          </p:nvPr>
        </p:nvSpPr>
        <p:spPr/>
        <p:txBody>
          <a:bodyPr>
            <a:normAutofit/>
          </a:bodyPr>
          <a:lstStyle/>
          <a:p>
            <a:pPr>
              <a:defRPr/>
            </a:pPr>
            <a:r>
              <a:rPr lang="en-US" b="1" i="1" dirty="0"/>
              <a:t>All</a:t>
            </a:r>
            <a:r>
              <a:rPr lang="en-US" dirty="0"/>
              <a:t> G’s are involved in all learning </a:t>
            </a:r>
            <a:r>
              <a:rPr lang="en-US" dirty="0" smtClean="0"/>
              <a:t>– What is required for learning determines involvement  of each and will differ. </a:t>
            </a:r>
            <a:endParaRPr lang="en-US" dirty="0"/>
          </a:p>
          <a:p>
            <a:pPr>
              <a:defRPr/>
            </a:pPr>
            <a:r>
              <a:rPr lang="en-US" b="1" i="1" dirty="0"/>
              <a:t>Some </a:t>
            </a:r>
            <a:r>
              <a:rPr lang="en-US" dirty="0"/>
              <a:t>G’s </a:t>
            </a:r>
            <a:r>
              <a:rPr lang="en-US" dirty="0" smtClean="0"/>
              <a:t>(Gc</a:t>
            </a:r>
            <a:r>
              <a:rPr lang="en-US" dirty="0"/>
              <a:t>, </a:t>
            </a:r>
            <a:r>
              <a:rPr lang="en-US" dirty="0" smtClean="0"/>
              <a:t>Gf) affect </a:t>
            </a:r>
            <a:r>
              <a:rPr lang="en-US" dirty="0"/>
              <a:t>learning across all academic </a:t>
            </a:r>
            <a:r>
              <a:rPr lang="en-US" dirty="0" smtClean="0"/>
              <a:t>areas.  </a:t>
            </a:r>
            <a:endParaRPr lang="en-US" dirty="0"/>
          </a:p>
          <a:p>
            <a:pPr>
              <a:defRPr/>
            </a:pPr>
            <a:r>
              <a:rPr lang="en-US" b="1" i="1" dirty="0"/>
              <a:t>Within each G</a:t>
            </a:r>
            <a:r>
              <a:rPr lang="en-US" dirty="0"/>
              <a:t>, specific narrow abilities are more directly related to specific academic skills – these narrow abilities need to be measured for LD </a:t>
            </a:r>
            <a:r>
              <a:rPr lang="en-US" dirty="0" smtClean="0"/>
              <a:t>patterns. </a:t>
            </a:r>
            <a:endParaRPr lang="en-US" dirty="0"/>
          </a:p>
          <a:p>
            <a:endParaRPr lang="en-US" dirty="0"/>
          </a:p>
        </p:txBody>
      </p:sp>
    </p:spTree>
    <p:extLst>
      <p:ext uri="{BB962C8B-B14F-4D97-AF65-F5344CB8AC3E}">
        <p14:creationId xmlns:p14="http://schemas.microsoft.com/office/powerpoint/2010/main" val="36538831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 Test Selection</a:t>
            </a:r>
            <a:endParaRPr lang="en-US" dirty="0"/>
          </a:p>
        </p:txBody>
      </p:sp>
      <p:sp>
        <p:nvSpPr>
          <p:cNvPr id="3" name="Content Placeholder 2"/>
          <p:cNvSpPr>
            <a:spLocks noGrp="1"/>
          </p:cNvSpPr>
          <p:nvPr>
            <p:ph idx="1"/>
          </p:nvPr>
        </p:nvSpPr>
        <p:spPr/>
        <p:txBody>
          <a:bodyPr>
            <a:normAutofit/>
          </a:bodyPr>
          <a:lstStyle/>
          <a:p>
            <a:r>
              <a:rPr lang="en-US" dirty="0" smtClean="0"/>
              <a:t>Review RIOT/ICEL and all RTI data- determine reason for referral</a:t>
            </a:r>
          </a:p>
          <a:p>
            <a:r>
              <a:rPr lang="en-US" dirty="0" smtClean="0"/>
              <a:t>Carefully select measures- watch for variance</a:t>
            </a:r>
          </a:p>
          <a:p>
            <a:pPr lvl="1"/>
            <a:r>
              <a:rPr lang="en-US" altLang="en-US" dirty="0"/>
              <a:t>Do not want to use too many measures </a:t>
            </a:r>
            <a:r>
              <a:rPr lang="en-US" altLang="en-US" dirty="0" smtClean="0"/>
              <a:t> </a:t>
            </a:r>
            <a:endParaRPr lang="en-US" altLang="en-US" dirty="0"/>
          </a:p>
          <a:p>
            <a:pPr lvl="1"/>
            <a:r>
              <a:rPr lang="en-US" altLang="en-US" dirty="0"/>
              <a:t>Need to measure the </a:t>
            </a:r>
            <a:r>
              <a:rPr lang="en-US" altLang="en-US" u="sng" dirty="0"/>
              <a:t>appropriate </a:t>
            </a:r>
            <a:r>
              <a:rPr lang="en-US" altLang="en-US" dirty="0"/>
              <a:t>narrow abilities</a:t>
            </a:r>
          </a:p>
          <a:p>
            <a:pPr lvl="1"/>
            <a:r>
              <a:rPr lang="en-US" altLang="en-US" dirty="0"/>
              <a:t>Also may need to measure constructs such as executive function, orthographic processing, etc.</a:t>
            </a:r>
          </a:p>
          <a:p>
            <a:pPr lvl="1"/>
            <a:r>
              <a:rPr lang="en-US" altLang="en-US" dirty="0"/>
              <a:t>Select a core battery and the relevant tests to give and then supplement appropriately</a:t>
            </a:r>
          </a:p>
          <a:p>
            <a:endParaRPr lang="en-US" dirty="0" smtClean="0"/>
          </a:p>
          <a:p>
            <a:endParaRPr lang="en-US" dirty="0"/>
          </a:p>
        </p:txBody>
      </p:sp>
    </p:spTree>
    <p:extLst>
      <p:ext uri="{BB962C8B-B14F-4D97-AF65-F5344CB8AC3E}">
        <p14:creationId xmlns:p14="http://schemas.microsoft.com/office/powerpoint/2010/main" val="22674934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Converge Data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3436543"/>
              </p:ext>
            </p:extLst>
          </p:nvPr>
        </p:nvGraphicFramePr>
        <p:xfrm>
          <a:off x="609600" y="1600201"/>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5283200" y="1774210"/>
            <a:ext cx="2072943" cy="1384995"/>
          </a:xfrm>
          <a:prstGeom prst="rect">
            <a:avLst/>
          </a:prstGeom>
          <a:noFill/>
        </p:spPr>
        <p:txBody>
          <a:bodyPr wrap="square" rtlCol="0">
            <a:spAutoFit/>
          </a:bodyPr>
          <a:lstStyle/>
          <a:p>
            <a:endParaRPr lang="en-US" sz="2800" dirty="0" smtClean="0"/>
          </a:p>
          <a:p>
            <a:pPr algn="ctr"/>
            <a:r>
              <a:rPr lang="en-US" sz="2800" dirty="0" smtClean="0"/>
              <a:t>Professional</a:t>
            </a:r>
          </a:p>
          <a:p>
            <a:pPr algn="ctr"/>
            <a:r>
              <a:rPr lang="en-US" sz="2800" dirty="0" smtClean="0"/>
              <a:t>Judgment</a:t>
            </a:r>
            <a:endParaRPr lang="en-US" sz="2800" dirty="0"/>
          </a:p>
        </p:txBody>
      </p:sp>
      <p:sp>
        <p:nvSpPr>
          <p:cNvPr id="6" name="Down Arrow 5"/>
          <p:cNvSpPr/>
          <p:nvPr/>
        </p:nvSpPr>
        <p:spPr>
          <a:xfrm>
            <a:off x="5677469" y="3392437"/>
            <a:ext cx="859809" cy="135698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4585648" y="4953000"/>
            <a:ext cx="3034353" cy="523220"/>
          </a:xfrm>
          <a:prstGeom prst="rect">
            <a:avLst/>
          </a:prstGeom>
          <a:noFill/>
        </p:spPr>
        <p:txBody>
          <a:bodyPr wrap="square" rtlCol="0">
            <a:spAutoFit/>
          </a:bodyPr>
          <a:lstStyle/>
          <a:p>
            <a:pPr algn="ctr"/>
            <a:r>
              <a:rPr lang="en-US" sz="2800" dirty="0" smtClean="0"/>
              <a:t>Recommendations</a:t>
            </a:r>
            <a:endParaRPr lang="en-US" sz="2800" dirty="0"/>
          </a:p>
        </p:txBody>
      </p:sp>
    </p:spTree>
    <p:extLst>
      <p:ext uri="{BB962C8B-B14F-4D97-AF65-F5344CB8AC3E}">
        <p14:creationId xmlns:p14="http://schemas.microsoft.com/office/powerpoint/2010/main" val="18846519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 Language</a:t>
            </a:r>
            <a:endParaRPr lang="en-US" dirty="0"/>
          </a:p>
        </p:txBody>
      </p:sp>
      <p:sp>
        <p:nvSpPr>
          <p:cNvPr id="3" name="Content Placeholder 2"/>
          <p:cNvSpPr>
            <a:spLocks noGrp="1"/>
          </p:cNvSpPr>
          <p:nvPr>
            <p:ph idx="1"/>
          </p:nvPr>
        </p:nvSpPr>
        <p:spPr/>
        <p:txBody>
          <a:bodyPr>
            <a:normAutofit/>
          </a:bodyPr>
          <a:lstStyle/>
          <a:p>
            <a:pPr marL="0" indent="0">
              <a:buNone/>
            </a:pPr>
            <a:r>
              <a:rPr lang="en-US" b="1" dirty="0" smtClean="0"/>
              <a:t>Reason for Referral</a:t>
            </a:r>
          </a:p>
          <a:p>
            <a:pPr marL="0" indent="0">
              <a:buNone/>
            </a:pPr>
            <a:r>
              <a:rPr lang="en-US" dirty="0" smtClean="0"/>
              <a:t>Student was referred for a comprehensive Full and Individual Evaluation by the campus RTI committee.  Student has participated in Tiers 1, 2 and 3 intensive instruction and intervention in the area of basic reading skills and comprehension and continues to evidence poor progress within grade level and instructional level curriculum.</a:t>
            </a:r>
            <a:endParaRPr lang="en-US" dirty="0"/>
          </a:p>
        </p:txBody>
      </p:sp>
    </p:spTree>
    <p:extLst>
      <p:ext uri="{BB962C8B-B14F-4D97-AF65-F5344CB8AC3E}">
        <p14:creationId xmlns:p14="http://schemas.microsoft.com/office/powerpoint/2010/main" val="18409358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4916"/>
            <a:ext cx="10972800" cy="1143000"/>
          </a:xfrm>
        </p:spPr>
        <p:txBody>
          <a:bodyPr/>
          <a:lstStyle/>
          <a:p>
            <a:r>
              <a:rPr lang="en-US" dirty="0" smtClean="0"/>
              <a:t>Achievement Data</a:t>
            </a:r>
            <a:endParaRPr lang="en-US" dirty="0"/>
          </a:p>
        </p:txBody>
      </p:sp>
      <p:sp>
        <p:nvSpPr>
          <p:cNvPr id="3" name="Content Placeholder 2"/>
          <p:cNvSpPr>
            <a:spLocks noGrp="1"/>
          </p:cNvSpPr>
          <p:nvPr>
            <p:ph idx="1"/>
          </p:nvPr>
        </p:nvSpPr>
        <p:spPr>
          <a:xfrm>
            <a:off x="609600" y="1066801"/>
            <a:ext cx="10972800" cy="4525963"/>
          </a:xfrm>
        </p:spPr>
        <p:txBody>
          <a:bodyPr/>
          <a:lstStyle/>
          <a:p>
            <a:r>
              <a:rPr lang="en-US" dirty="0" smtClean="0"/>
              <a:t>In addition to reporting your review of assessment data, include such data as:</a:t>
            </a:r>
          </a:p>
          <a:p>
            <a:pPr lvl="1"/>
            <a:r>
              <a:rPr lang="en-US" dirty="0" smtClean="0"/>
              <a:t>US:  Student participated in district-wide screening on Aimsweb  BOY scores indicate…. Or Scan and import data</a:t>
            </a:r>
          </a:p>
          <a:p>
            <a:r>
              <a:rPr lang="en-US" dirty="0" smtClean="0"/>
              <a:t>Scan and or report PM data:</a:t>
            </a:r>
          </a:p>
          <a:p>
            <a:endParaRPr lang="en-US" dirty="0" smtClean="0"/>
          </a:p>
          <a:p>
            <a:endParaRPr lang="en-US" dirty="0"/>
          </a:p>
          <a:p>
            <a:pPr marL="0" indent="0">
              <a:buNone/>
            </a:pPr>
            <a:endParaRPr lang="en-US" dirty="0" smtClean="0"/>
          </a:p>
          <a:p>
            <a:pPr marL="457200" lvl="1" indent="0">
              <a:buNone/>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509" y="4267200"/>
            <a:ext cx="8128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81547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23"/>
          <p:cNvSpPr>
            <a:spLocks noGrp="1"/>
          </p:cNvSpPr>
          <p:nvPr>
            <p:ph type="body" sz="half" idx="2"/>
          </p:nvPr>
        </p:nvSpPr>
        <p:spPr>
          <a:xfrm>
            <a:off x="5791200" y="2438400"/>
            <a:ext cx="5384800" cy="3505200"/>
          </a:xfrm>
        </p:spPr>
        <p:txBody>
          <a:bodyPr/>
          <a:lstStyle/>
          <a:p>
            <a:r>
              <a:rPr lang="en-US" sz="3700" b="1" dirty="0">
                <a:solidFill>
                  <a:schemeClr val="accent5">
                    <a:lumMod val="50000"/>
                  </a:schemeClr>
                </a:solidFill>
              </a:rPr>
              <a:t>aogonosky@msn.com</a:t>
            </a:r>
          </a:p>
          <a:p>
            <a:r>
              <a:rPr lang="en-US" dirty="0" smtClean="0">
                <a:solidFill>
                  <a:schemeClr val="accent5">
                    <a:lumMod val="50000"/>
                  </a:schemeClr>
                </a:solidFill>
              </a:rPr>
              <a:t/>
            </a:r>
            <a:br>
              <a:rPr lang="en-US" dirty="0" smtClean="0">
                <a:solidFill>
                  <a:schemeClr val="accent5">
                    <a:lumMod val="50000"/>
                  </a:schemeClr>
                </a:solidFill>
              </a:rPr>
            </a:br>
            <a:r>
              <a:rPr lang="en-US" sz="3700" dirty="0">
                <a:solidFill>
                  <a:schemeClr val="accent5">
                    <a:lumMod val="50000"/>
                  </a:schemeClr>
                </a:solidFill>
              </a:rPr>
              <a:t>(832) 656-0398</a:t>
            </a:r>
          </a:p>
        </p:txBody>
      </p:sp>
      <p:sp>
        <p:nvSpPr>
          <p:cNvPr id="5" name="Title 4"/>
          <p:cNvSpPr>
            <a:spLocks noGrp="1"/>
          </p:cNvSpPr>
          <p:nvPr>
            <p:ph type="title"/>
          </p:nvPr>
        </p:nvSpPr>
        <p:spPr>
          <a:xfrm>
            <a:off x="3556000" y="381000"/>
            <a:ext cx="8636000" cy="944563"/>
          </a:xfrm>
        </p:spPr>
        <p:txBody>
          <a:bodyPr/>
          <a:lstStyle/>
          <a:p>
            <a:r>
              <a:rPr lang="en-US" dirty="0" smtClean="0">
                <a:solidFill>
                  <a:schemeClr val="accent5">
                    <a:lumMod val="50000"/>
                  </a:schemeClr>
                </a:solidFill>
              </a:rPr>
              <a:t>Questions?  </a:t>
            </a:r>
            <a:endParaRPr lang="en-US" dirty="0">
              <a:solidFill>
                <a:schemeClr val="accent5">
                  <a:lumMod val="50000"/>
                </a:schemeClr>
              </a:solidFill>
            </a:endParaRPr>
          </a:p>
        </p:txBody>
      </p:sp>
      <p:sp>
        <p:nvSpPr>
          <p:cNvPr id="25" name="Text Placeholder 24"/>
          <p:cNvSpPr>
            <a:spLocks noGrp="1"/>
          </p:cNvSpPr>
          <p:nvPr>
            <p:ph type="body" sz="quarter" idx="4294967295"/>
          </p:nvPr>
        </p:nvSpPr>
        <p:spPr>
          <a:xfrm>
            <a:off x="4470400" y="4800600"/>
            <a:ext cx="5080000" cy="457200"/>
          </a:xfrm>
        </p:spPr>
        <p:txBody>
          <a:bodyPr>
            <a:noAutofit/>
          </a:bodyPr>
          <a:lstStyle/>
          <a:p>
            <a:pPr marL="0" indent="0" algn="ctr">
              <a:buNone/>
            </a:pPr>
            <a:r>
              <a:rPr lang="en-US" sz="3600" dirty="0" smtClean="0">
                <a:solidFill>
                  <a:schemeClr val="accent5">
                    <a:lumMod val="50000"/>
                  </a:schemeClr>
                </a:solidFill>
              </a:rPr>
              <a:t>I am happy to help you!</a:t>
            </a:r>
            <a:endParaRPr lang="en-US" sz="3600" dirty="0">
              <a:solidFill>
                <a:schemeClr val="accent5">
                  <a:lumMod val="50000"/>
                </a:schemeClr>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199" y="1371601"/>
            <a:ext cx="5486400" cy="5025391"/>
          </a:xfrm>
          <a:prstGeom prst="rect">
            <a:avLst/>
          </a:prstGeom>
        </p:spPr>
      </p:pic>
    </p:spTree>
    <p:extLst>
      <p:ext uri="{BB962C8B-B14F-4D97-AF65-F5344CB8AC3E}">
        <p14:creationId xmlns:p14="http://schemas.microsoft.com/office/powerpoint/2010/main" val="20472332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 and Share</a:t>
            </a:r>
            <a:endParaRPr lang="en-US" dirty="0"/>
          </a:p>
        </p:txBody>
      </p:sp>
      <p:sp>
        <p:nvSpPr>
          <p:cNvPr id="3" name="Content Placeholder 2"/>
          <p:cNvSpPr>
            <a:spLocks noGrp="1"/>
          </p:cNvSpPr>
          <p:nvPr>
            <p:ph idx="1"/>
          </p:nvPr>
        </p:nvSpPr>
        <p:spPr>
          <a:xfrm>
            <a:off x="838200" y="1405719"/>
            <a:ext cx="10515600" cy="4771244"/>
          </a:xfrm>
        </p:spPr>
        <p:txBody>
          <a:bodyPr>
            <a:noAutofit/>
          </a:bodyPr>
          <a:lstStyle/>
          <a:p>
            <a:r>
              <a:rPr lang="en-US" dirty="0" smtClean="0"/>
              <a:t>Have you ever felt like this?  Why?</a:t>
            </a:r>
          </a:p>
          <a:p>
            <a:r>
              <a:rPr lang="en-US" dirty="0" smtClean="0"/>
              <a:t>What has been your greatest challenge with your district RtI process?</a:t>
            </a:r>
          </a:p>
          <a:p>
            <a:r>
              <a:rPr lang="en-US" dirty="0" smtClean="0"/>
              <a:t>On a scale of 1-5 where is your district as far as implementing a true problem solving process centered around Tier 1?</a:t>
            </a:r>
          </a:p>
          <a:p>
            <a:r>
              <a:rPr lang="en-US" dirty="0" smtClean="0"/>
              <a:t>Do you continue to hear staff refer to RtI as a referral process or a documentation journey on the road to special education?</a:t>
            </a:r>
          </a:p>
          <a:p>
            <a:r>
              <a:rPr lang="en-US" dirty="0" smtClean="0"/>
              <a:t>When are you called in to consult?  </a:t>
            </a:r>
          </a:p>
          <a:p>
            <a:r>
              <a:rPr lang="en-US" dirty="0" smtClean="0"/>
              <a:t>Are you a valued member of a campus or district team?</a:t>
            </a:r>
            <a:endParaRPr lang="en-US" dirty="0"/>
          </a:p>
        </p:txBody>
      </p:sp>
    </p:spTree>
    <p:extLst>
      <p:ext uri="{BB962C8B-B14F-4D97-AF65-F5344CB8AC3E}">
        <p14:creationId xmlns:p14="http://schemas.microsoft.com/office/powerpoint/2010/main" val="28873104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RtI Foundations for Success</a:t>
            </a:r>
          </a:p>
        </p:txBody>
      </p:sp>
      <p:sp>
        <p:nvSpPr>
          <p:cNvPr id="3" name="Content Placeholder 2"/>
          <p:cNvSpPr>
            <a:spLocks noGrp="1"/>
          </p:cNvSpPr>
          <p:nvPr>
            <p:ph idx="1"/>
          </p:nvPr>
        </p:nvSpPr>
        <p:spPr>
          <a:xfrm>
            <a:off x="898902" y="1600201"/>
            <a:ext cx="7406898" cy="4525963"/>
          </a:xfrm>
        </p:spPr>
        <p:txBody>
          <a:bodyPr/>
          <a:lstStyle/>
          <a:p>
            <a:pPr marL="514350" indent="-514350">
              <a:buFont typeface="+mj-lt"/>
              <a:buAutoNum type="arabicPeriod"/>
              <a:defRPr/>
            </a:pPr>
            <a:r>
              <a:rPr lang="en-US" dirty="0"/>
              <a:t>Multiple Tiers of  Instruction and Assessment</a:t>
            </a:r>
          </a:p>
          <a:p>
            <a:pPr marL="514350" indent="-514350">
              <a:buFont typeface="+mj-lt"/>
              <a:buAutoNum type="arabicPeriod"/>
              <a:defRPr/>
            </a:pPr>
            <a:r>
              <a:rPr lang="en-US" dirty="0"/>
              <a:t>Using Data: Balanced Assessments</a:t>
            </a:r>
          </a:p>
          <a:p>
            <a:pPr marL="514350" indent="-514350">
              <a:buFont typeface="+mj-lt"/>
              <a:buAutoNum type="arabicPeriod"/>
              <a:defRPr/>
            </a:pPr>
            <a:r>
              <a:rPr lang="en-US" dirty="0"/>
              <a:t>Technology</a:t>
            </a:r>
          </a:p>
          <a:p>
            <a:pPr marL="514350" indent="-514350">
              <a:buFont typeface="+mj-lt"/>
              <a:buAutoNum type="arabicPeriod"/>
              <a:defRPr/>
            </a:pPr>
            <a:r>
              <a:rPr lang="en-US" dirty="0"/>
              <a:t>Highly Qualified Staff</a:t>
            </a:r>
          </a:p>
          <a:p>
            <a:pPr>
              <a:buFont typeface="Arial" charset="0"/>
              <a:buChar char="•"/>
              <a:defRPr/>
            </a:pPr>
            <a:endParaRPr lang="en-US" dirty="0"/>
          </a:p>
        </p:txBody>
      </p:sp>
      <p:pic>
        <p:nvPicPr>
          <p:cNvPr id="1126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12624" y="1301855"/>
            <a:ext cx="2715594" cy="3673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7571" y="708024"/>
            <a:ext cx="10932886" cy="5895975"/>
          </a:xfrm>
        </p:spPr>
        <p:txBody>
          <a:bodyPr>
            <a:normAutofit/>
          </a:bodyPr>
          <a:lstStyle/>
          <a:p>
            <a:pPr marL="0" indent="0" algn="ctr">
              <a:buNone/>
            </a:pPr>
            <a:r>
              <a:rPr lang="en-US" sz="3600" dirty="0" smtClean="0"/>
              <a:t>The strongest processes that show sustained student growth are those that go beyond technical adequacy….</a:t>
            </a:r>
          </a:p>
          <a:p>
            <a:pPr marL="0" indent="0" algn="ctr">
              <a:buNone/>
            </a:pPr>
            <a:endParaRPr lang="en-US" sz="3600" dirty="0"/>
          </a:p>
          <a:p>
            <a:pPr marL="0" indent="0" algn="ctr">
              <a:buNone/>
            </a:pPr>
            <a:r>
              <a:rPr lang="en-US" sz="3600" dirty="0" smtClean="0">
                <a:solidFill>
                  <a:srgbClr val="FF0000"/>
                </a:solidFill>
              </a:rPr>
              <a:t>They are </a:t>
            </a:r>
            <a:r>
              <a:rPr lang="en-US" sz="3600" dirty="0">
                <a:solidFill>
                  <a:srgbClr val="FF0000"/>
                </a:solidFill>
              </a:rPr>
              <a:t>o</a:t>
            </a:r>
            <a:r>
              <a:rPr lang="en-US" sz="3600" dirty="0" smtClean="0">
                <a:solidFill>
                  <a:srgbClr val="FF0000"/>
                </a:solidFill>
              </a:rPr>
              <a:t>nes that promote a cultural  responsiveness to the learning needs of all students (think Tier 1- 80%)</a:t>
            </a:r>
          </a:p>
          <a:p>
            <a:pPr marL="0" indent="0" algn="ctr">
              <a:buNone/>
            </a:pPr>
            <a:r>
              <a:rPr lang="en-US" sz="3600" dirty="0" smtClean="0">
                <a:solidFill>
                  <a:srgbClr val="FF0000"/>
                </a:solidFill>
              </a:rPr>
              <a:t>and are not dependent on a rote “decision rule” of </a:t>
            </a:r>
          </a:p>
          <a:p>
            <a:pPr marL="0" indent="0" algn="ctr">
              <a:buNone/>
            </a:pPr>
            <a:r>
              <a:rPr lang="en-US" sz="3600" dirty="0" smtClean="0">
                <a:solidFill>
                  <a:srgbClr val="FF0000"/>
                </a:solidFill>
              </a:rPr>
              <a:t>six points on a graph.</a:t>
            </a:r>
          </a:p>
          <a:p>
            <a:pPr marL="0" indent="0" algn="ctr">
              <a:buNone/>
            </a:pPr>
            <a:endParaRPr lang="en-US" sz="3600" dirty="0"/>
          </a:p>
        </p:txBody>
      </p:sp>
    </p:spTree>
    <p:extLst>
      <p:ext uri="{BB962C8B-B14F-4D97-AF65-F5344CB8AC3E}">
        <p14:creationId xmlns:p14="http://schemas.microsoft.com/office/powerpoint/2010/main" val="4195548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dirty="0" smtClean="0"/>
              <a:t>Let’s start at the beginning….</a:t>
            </a:r>
          </a:p>
        </p:txBody>
      </p:sp>
      <p:sp>
        <p:nvSpPr>
          <p:cNvPr id="9219" name="Rectangle 3"/>
          <p:cNvSpPr>
            <a:spLocks noGrp="1" noChangeArrowheads="1"/>
          </p:cNvSpPr>
          <p:nvPr>
            <p:ph idx="1"/>
          </p:nvPr>
        </p:nvSpPr>
        <p:spPr>
          <a:xfrm>
            <a:off x="609600" y="1676400"/>
            <a:ext cx="11074400" cy="4800600"/>
          </a:xfrm>
        </p:spPr>
        <p:txBody>
          <a:bodyPr/>
          <a:lstStyle/>
          <a:p>
            <a:pPr marL="0" indent="0" algn="ctr" eaLnBrk="1" hangingPunct="1">
              <a:lnSpc>
                <a:spcPct val="140000"/>
              </a:lnSpc>
              <a:spcBef>
                <a:spcPct val="40000"/>
              </a:spcBef>
              <a:buFont typeface="Arial" charset="0"/>
              <a:buNone/>
            </a:pPr>
            <a:r>
              <a:rPr lang="en-US" altLang="en-US" sz="3600" dirty="0" smtClean="0"/>
              <a:t>RtI Is not simply implementing a different type of problem solving.  It also involves giving up certain beliefs in favor of others. </a:t>
            </a:r>
            <a:r>
              <a:rPr lang="en-US" altLang="en-US" sz="3600" dirty="0" smtClean="0">
                <a:solidFill>
                  <a:srgbClr val="FF0000"/>
                </a:solidFill>
              </a:rPr>
              <a:t>Systems will need to change</a:t>
            </a:r>
            <a:r>
              <a:rPr lang="en-US" altLang="en-US" sz="3600" dirty="0" smtClean="0">
                <a:solidFill>
                  <a:srgbClr val="FF0000"/>
                </a:solidFill>
              </a:rPr>
              <a:t>….</a:t>
            </a:r>
          </a:p>
          <a:p>
            <a:pPr marL="0" indent="0" algn="ctr" eaLnBrk="1" hangingPunct="1">
              <a:lnSpc>
                <a:spcPct val="140000"/>
              </a:lnSpc>
              <a:spcBef>
                <a:spcPct val="40000"/>
              </a:spcBef>
              <a:buFont typeface="Arial" charset="0"/>
              <a:buNone/>
            </a:pPr>
            <a:endParaRPr lang="en-US" altLang="en-US" sz="3600" dirty="0">
              <a:solidFill>
                <a:srgbClr val="FF0000"/>
              </a:solidFill>
            </a:endParaRPr>
          </a:p>
          <a:p>
            <a:pPr marL="0" indent="0" algn="ctr" eaLnBrk="1" hangingPunct="1">
              <a:lnSpc>
                <a:spcPct val="140000"/>
              </a:lnSpc>
              <a:spcBef>
                <a:spcPct val="40000"/>
              </a:spcBef>
              <a:buFont typeface="Arial" charset="0"/>
              <a:buNone/>
            </a:pPr>
            <a:r>
              <a:rPr lang="en-US" altLang="en-US" sz="3600" dirty="0" smtClean="0"/>
              <a:t>This includes Service Delivery of SPED Personnel</a:t>
            </a:r>
            <a:endParaRPr lang="en-US" altLang="en-US" sz="3600" dirty="0" smtClean="0"/>
          </a:p>
        </p:txBody>
      </p:sp>
      <p:sp>
        <p:nvSpPr>
          <p:cNvPr id="9220" name="Slide Number Placeholder 4"/>
          <p:cNvSpPr>
            <a:spLocks noGrp="1"/>
          </p:cNvSpPr>
          <p:nvPr>
            <p:ph type="sldNum" sz="quarter" idx="12"/>
          </p:nvPr>
        </p:nvSpPr>
        <p:spPr bwMode="auto">
          <a:xfrm rot="5400000">
            <a:off x="9853084" y="3676121"/>
            <a:ext cx="3200400" cy="48683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l">
              <a:spcBef>
                <a:spcPct val="0"/>
              </a:spcBef>
              <a:buFontTx/>
              <a:buNone/>
            </a:pPr>
            <a:fld id="{E043C84F-B07E-40BD-B98F-8B1DC832D195}" type="slidenum">
              <a:rPr lang="en-US" altLang="en-US" sz="1200">
                <a:solidFill>
                  <a:schemeClr val="tx2"/>
                </a:solidFill>
                <a:latin typeface="Arial" charset="0"/>
              </a:rPr>
              <a:pPr algn="l">
                <a:spcBef>
                  <a:spcPct val="0"/>
                </a:spcBef>
                <a:buFontTx/>
                <a:buNone/>
              </a:pPr>
              <a:t>8</a:t>
            </a:fld>
            <a:endParaRPr lang="en-US" altLang="en-US" sz="1200" dirty="0">
              <a:solidFill>
                <a:schemeClr val="tx2"/>
              </a:solidFill>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Collaborator</a:t>
            </a:r>
            <a:endParaRPr lang="en-US" dirty="0"/>
          </a:p>
        </p:txBody>
      </p:sp>
      <p:sp>
        <p:nvSpPr>
          <p:cNvPr id="3" name="Content Placeholder 2"/>
          <p:cNvSpPr>
            <a:spLocks noGrp="1"/>
          </p:cNvSpPr>
          <p:nvPr>
            <p:ph idx="1"/>
          </p:nvPr>
        </p:nvSpPr>
        <p:spPr/>
        <p:txBody>
          <a:bodyPr>
            <a:normAutofit/>
          </a:bodyPr>
          <a:lstStyle/>
          <a:p>
            <a:pPr marL="0" indent="0" algn="ctr">
              <a:buNone/>
            </a:pPr>
            <a:r>
              <a:rPr lang="en-US" sz="3200" i="1" dirty="0">
                <a:solidFill>
                  <a:srgbClr val="C00000"/>
                </a:solidFill>
              </a:rPr>
              <a:t>Ideally, RTI is neither a general education nor a special education initiative, but rather a total school initiative with the goal of optimizing instruction for all </a:t>
            </a:r>
            <a:r>
              <a:rPr lang="en-US" sz="3200" i="1" dirty="0" smtClean="0">
                <a:solidFill>
                  <a:srgbClr val="C00000"/>
                </a:solidFill>
              </a:rPr>
              <a:t>students…  Within </a:t>
            </a:r>
            <a:r>
              <a:rPr lang="en-US" sz="3200" i="1" dirty="0">
                <a:solidFill>
                  <a:srgbClr val="C00000"/>
                </a:solidFill>
              </a:rPr>
              <a:t>this framework for identifying and supporting students who experience difficulties, collaboration among educational professionals and with students and their families is imperative for RTI to be successful.</a:t>
            </a:r>
            <a:endParaRPr lang="en-US" sz="3200" i="1" dirty="0">
              <a:solidFill>
                <a:srgbClr val="C00000"/>
              </a:solidFill>
            </a:endParaRPr>
          </a:p>
        </p:txBody>
      </p:sp>
    </p:spTree>
    <p:extLst>
      <p:ext uri="{BB962C8B-B14F-4D97-AF65-F5344CB8AC3E}">
        <p14:creationId xmlns:p14="http://schemas.microsoft.com/office/powerpoint/2010/main" val="203086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2351</Words>
  <Application>Microsoft Office PowerPoint</Application>
  <PresentationFormat>Custom</PresentationFormat>
  <Paragraphs>293</Paragraphs>
  <Slides>46</Slides>
  <Notes>6</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The Role of the LSSP in Response to Intervention   </vt:lpstr>
      <vt:lpstr>Agenda</vt:lpstr>
      <vt:lpstr>Technical Adequacy</vt:lpstr>
      <vt:lpstr>  RtI: Problem Solving </vt:lpstr>
      <vt:lpstr>Pair and Share</vt:lpstr>
      <vt:lpstr>RtI Foundations for Success</vt:lpstr>
      <vt:lpstr>PowerPoint Presentation</vt:lpstr>
      <vt:lpstr>Let’s start at the beginning….</vt:lpstr>
      <vt:lpstr>Collaborator</vt:lpstr>
      <vt:lpstr>According to Schrage (1995) "Collaboration is the process of shared creation:  </vt:lpstr>
      <vt:lpstr>Team Membership (Preventative) </vt:lpstr>
      <vt:lpstr>Leadership</vt:lpstr>
      <vt:lpstr> Critical Leadership in RtI  </vt:lpstr>
      <vt:lpstr>Strong Administrators</vt:lpstr>
      <vt:lpstr>Essential Tasks for Both Gen Ed and SPED Team</vt:lpstr>
      <vt:lpstr>NASP:  Expand Role on Systems Level</vt:lpstr>
      <vt:lpstr>Campus Culture</vt:lpstr>
      <vt:lpstr>Variables affecting Culture</vt:lpstr>
      <vt:lpstr>PowerPoint Presentation</vt:lpstr>
      <vt:lpstr>Mutual Respect- Question </vt:lpstr>
      <vt:lpstr>NASP:  Role as Team Collaborator </vt:lpstr>
      <vt:lpstr>Underscoring a Problem</vt:lpstr>
      <vt:lpstr>Align  Behavioral Data Sources </vt:lpstr>
      <vt:lpstr>Components Addressed When Using Multiple  Data Sources</vt:lpstr>
      <vt:lpstr>Data to Consider </vt:lpstr>
      <vt:lpstr>Problem Identification</vt:lpstr>
      <vt:lpstr>Characteristics of a Strong Data Team </vt:lpstr>
      <vt:lpstr>Problem Identification</vt:lpstr>
      <vt:lpstr>Problem Identification</vt:lpstr>
      <vt:lpstr>Problem Identification</vt:lpstr>
      <vt:lpstr>Existing Data Review</vt:lpstr>
      <vt:lpstr>PowerPoint Presentation</vt:lpstr>
      <vt:lpstr>Determine Student Functional Levels</vt:lpstr>
      <vt:lpstr>Professional Judgment</vt:lpstr>
      <vt:lpstr>Suspected Disability?</vt:lpstr>
      <vt:lpstr>PowerPoint Presentation</vt:lpstr>
      <vt:lpstr>Reminder (ID)</vt:lpstr>
      <vt:lpstr>Suspected Disability</vt:lpstr>
      <vt:lpstr>PowerPoint Presentation</vt:lpstr>
      <vt:lpstr>Professional Judgment:  Test Selection Based Upon Multiple Sources</vt:lpstr>
      <vt:lpstr>Reminder</vt:lpstr>
      <vt:lpstr>FIE Test Selection</vt:lpstr>
      <vt:lpstr>Converge Data</vt:lpstr>
      <vt:lpstr>FIE Language</vt:lpstr>
      <vt:lpstr>Achievement Data</vt:lpstr>
      <vt:lpstr>Questions?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 Moving Beyond the Six Data Points</dc:title>
  <dc:creator>Andrea Ogonosky</dc:creator>
  <cp:lastModifiedBy>Dr O's Computer</cp:lastModifiedBy>
  <cp:revision>30</cp:revision>
  <dcterms:created xsi:type="dcterms:W3CDTF">2014-05-06T15:22:55Z</dcterms:created>
  <dcterms:modified xsi:type="dcterms:W3CDTF">2014-05-20T18:20:32Z</dcterms:modified>
</cp:coreProperties>
</file>